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5"/>
  </p:notesMasterIdLst>
  <p:sldIdLst>
    <p:sldId id="270" r:id="rId5"/>
    <p:sldId id="303" r:id="rId6"/>
    <p:sldId id="272" r:id="rId7"/>
    <p:sldId id="291" r:id="rId8"/>
    <p:sldId id="277" r:id="rId9"/>
    <p:sldId id="271" r:id="rId10"/>
    <p:sldId id="297" r:id="rId11"/>
    <p:sldId id="278" r:id="rId12"/>
    <p:sldId id="279" r:id="rId13"/>
    <p:sldId id="280" r:id="rId14"/>
    <p:sldId id="285" r:id="rId15"/>
    <p:sldId id="298" r:id="rId16"/>
    <p:sldId id="302" r:id="rId17"/>
    <p:sldId id="304" r:id="rId18"/>
    <p:sldId id="281" r:id="rId19"/>
    <p:sldId id="299" r:id="rId20"/>
    <p:sldId id="274" r:id="rId21"/>
    <p:sldId id="286" r:id="rId22"/>
    <p:sldId id="300" r:id="rId23"/>
    <p:sldId id="287" r:id="rId24"/>
    <p:sldId id="288" r:id="rId25"/>
    <p:sldId id="289" r:id="rId26"/>
    <p:sldId id="292" r:id="rId27"/>
    <p:sldId id="275" r:id="rId28"/>
    <p:sldId id="301" r:id="rId29"/>
    <p:sldId id="290" r:id="rId30"/>
    <p:sldId id="305" r:id="rId31"/>
    <p:sldId id="282" r:id="rId32"/>
    <p:sldId id="284" r:id="rId33"/>
    <p:sldId id="306" r:id="rId34"/>
  </p:sldIdLst>
  <p:sldSz cx="9144000" cy="6858000" type="screen4x3"/>
  <p:notesSz cx="6858000" cy="9144000"/>
  <p:embeddedFontLst>
    <p:embeddedFont>
      <p:font typeface="Bahnschrift Condensed" panose="020B0502040204020203" pitchFamily="34" charset="0"/>
      <p:regular r:id="rId36"/>
      <p:bold r:id="rId37"/>
    </p:embeddedFont>
    <p:embeddedFont>
      <p:font typeface="Century Gothic" panose="020B0502020202020204" pitchFamily="34" charset="0"/>
      <p:regular r:id="rId38"/>
      <p:bold r:id="rId39"/>
      <p:italic r:id="rId40"/>
      <p:boldItalic r:id="rId41"/>
    </p:embeddedFont>
    <p:embeddedFont>
      <p:font typeface="メイリオ" panose="020B0604030504040204" pitchFamily="50" charset="-128"/>
      <p:regular r:id="rId42"/>
      <p:bold r:id="rId43"/>
      <p:italic r:id="rId44"/>
      <p:boldItalic r:id="rId45"/>
    </p:embeddedFont>
    <p:embeddedFont>
      <p:font typeface="游ゴシック" panose="020B0400000000000000" pitchFamily="50" charset="-128"/>
      <p:regular r:id="rId46"/>
      <p:bold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F0341F-8623-4C44-8E9B-33CA7032B4ED}" v="1535" dt="2019-12-27T03:06:03.05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2" autoAdjust="0"/>
    <p:restoredTop sz="93470" autoAdjust="0"/>
  </p:normalViewPr>
  <p:slideViewPr>
    <p:cSldViewPr snapToGrid="0">
      <p:cViewPr varScale="1">
        <p:scale>
          <a:sx n="103" d="100"/>
          <a:sy n="103" d="100"/>
        </p:scale>
        <p:origin x="82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8:12:58.051"/>
    </inkml:context>
    <inkml:brush xml:id="br0">
      <inkml:brushProperty name="width" value="0.08571" units="cm"/>
      <inkml:brushProperty name="height" value="0.08571" units="cm"/>
      <inkml:brushProperty name="color" value="#E71224"/>
    </inkml:brush>
  </inkml:definitions>
  <inkml:trace contextRef="#ctx0" brushRef="#br0">0 15 6916,'15'-15'0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27</a:t>
            </a:fld>
            <a:endParaRPr kumimoji="1" lang="ja-JP" altLang="en-US"/>
          </a:p>
        </p:txBody>
      </p:sp>
    </p:spTree>
    <p:extLst>
      <p:ext uri="{BB962C8B-B14F-4D97-AF65-F5344CB8AC3E}">
        <p14:creationId xmlns:p14="http://schemas.microsoft.com/office/powerpoint/2010/main" val="1807775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2019/12/27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2019/12/27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2019/12/27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2019/12/27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1.jpg"/><Relationship Id="rId9"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0.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172618240"/>
              </p:ext>
            </p:extLst>
          </p:nvPr>
        </p:nvGraphicFramePr>
        <p:xfrm>
          <a:off x="599845" y="969361"/>
          <a:ext cx="6200140" cy="216408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r>
                        <a:rPr kumimoji="1" lang="en-US" altLang="ja-JP" sz="800"/>
                        <a:t>2019.11.29</a:t>
                      </a:r>
                      <a:endParaRPr kumimoji="1" lang="ja-JP" altLang="en-US" sz="800"/>
                    </a:p>
                  </a:txBody>
                  <a:tcPr/>
                </a:tc>
                <a:tc>
                  <a:txBody>
                    <a:bodyPr/>
                    <a:lstStyle/>
                    <a:p>
                      <a:r>
                        <a:rPr kumimoji="1" lang="ja-JP" altLang="en-US" sz="800"/>
                        <a:t>・部隊編成から「師団兵器」の編成を削除。</a:t>
                      </a:r>
                      <a:endParaRPr kumimoji="1" lang="en-US" altLang="ja-JP" sz="800"/>
                    </a:p>
                    <a:p>
                      <a:r>
                        <a:rPr kumimoji="1" lang="ja-JP" altLang="en-US" sz="800"/>
                        <a:t>・部隊編成画面からキャラ設定画面へ遷移できるようにした。</a:t>
                      </a:r>
                      <a:endParaRPr kumimoji="1" lang="en-US" altLang="ja-JP" sz="800"/>
                    </a:p>
                  </a:txBody>
                  <a:tcPr/>
                </a:tc>
                <a:tc>
                  <a:txBody>
                    <a:bodyPr/>
                    <a:lstStyle/>
                    <a:p>
                      <a:r>
                        <a:rPr kumimoji="1" lang="en-US" altLang="ja-JP" sz="800" dirty="0"/>
                        <a:t>※</a:t>
                      </a:r>
                      <a:r>
                        <a:rPr kumimoji="1" lang="ja-JP" altLang="en-US" sz="800" dirty="0"/>
                        <a:t>師団はバトル前準備に移行。</a:t>
                      </a:r>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a:t>2019.11.29</a:t>
                      </a:r>
                    </a:p>
                    <a:p>
                      <a:r>
                        <a:rPr kumimoji="1" lang="en-US" altLang="ja-JP" sz="800"/>
                        <a:t>2</a:t>
                      </a:r>
                      <a:endParaRPr kumimoji="1" lang="ja-JP" altLang="en-US" sz="800"/>
                    </a:p>
                  </a:txBody>
                  <a:tcPr/>
                </a:tc>
                <a:tc>
                  <a:txBody>
                    <a:bodyPr/>
                    <a:lstStyle/>
                    <a:p>
                      <a:r>
                        <a:rPr kumimoji="1" lang="ja-JP" altLang="en-US" sz="800"/>
                        <a:t>・武器付け替えについての記述追記。（</a:t>
                      </a:r>
                      <a:r>
                        <a:rPr kumimoji="1" lang="en-US" altLang="ja-JP" sz="800"/>
                        <a:t>P.22</a:t>
                      </a:r>
                      <a:r>
                        <a:rPr kumimoji="1" lang="ja-JP" altLang="en-US" sz="800"/>
                        <a:t>、</a:t>
                      </a:r>
                      <a:r>
                        <a:rPr kumimoji="1" lang="en-US" altLang="ja-JP" sz="80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dirty="0"/>
                        <a:t>2019.12.10</a:t>
                      </a:r>
                      <a:endParaRPr kumimoji="1" lang="ja-JP" altLang="en-US" sz="800" dirty="0"/>
                    </a:p>
                  </a:txBody>
                  <a:tcPr/>
                </a:tc>
                <a:tc>
                  <a:txBody>
                    <a:bodyPr/>
                    <a:lstStyle/>
                    <a:p>
                      <a:r>
                        <a:rPr kumimoji="1" lang="en-US" altLang="ja-JP" sz="800" dirty="0"/>
                        <a:t>ID</a:t>
                      </a:r>
                      <a:r>
                        <a:rPr kumimoji="1" lang="ja-JP" altLang="en-US" sz="800"/>
                        <a:t>追記。</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r>
                        <a:rPr kumimoji="1" lang="en-US" altLang="ja-JP" sz="800" dirty="0"/>
                        <a:t>2019.12.27</a:t>
                      </a:r>
                      <a:endParaRPr kumimoji="1" lang="ja-JP" altLang="en-US" sz="800" dirty="0"/>
                    </a:p>
                  </a:txBody>
                  <a:tcPr/>
                </a:tc>
                <a:tc>
                  <a:txBody>
                    <a:bodyPr/>
                    <a:lstStyle/>
                    <a:p>
                      <a:r>
                        <a:rPr kumimoji="1" lang="ja-JP" altLang="en-US" sz="800" dirty="0"/>
                        <a:t>・部隊のコピーについて記載（</a:t>
                      </a:r>
                      <a:r>
                        <a:rPr kumimoji="1" lang="en-US" altLang="ja-JP" sz="800" dirty="0"/>
                        <a:t>P.2</a:t>
                      </a:r>
                      <a:r>
                        <a:rPr kumimoji="1" lang="ja-JP" altLang="en-US" sz="800" dirty="0"/>
                        <a:t>、</a:t>
                      </a:r>
                      <a:r>
                        <a:rPr kumimoji="1" lang="en-US" altLang="ja-JP" sz="800" dirty="0"/>
                        <a:t>13-14</a:t>
                      </a:r>
                      <a:r>
                        <a:rPr kumimoji="1" lang="ja-JP" altLang="en-US" sz="800" dirty="0"/>
                        <a:t>）</a:t>
                      </a:r>
                      <a:endParaRPr kumimoji="1" lang="en-US" altLang="ja-JP" sz="800" dirty="0"/>
                    </a:p>
                    <a:p>
                      <a:r>
                        <a:rPr kumimoji="1" lang="ja-JP" altLang="en-US" sz="800" dirty="0"/>
                        <a:t>・トップ画面に支援兵器を追加。（</a:t>
                      </a:r>
                      <a:r>
                        <a:rPr kumimoji="1" lang="en-US" altLang="ja-JP" sz="800" dirty="0"/>
                        <a:t>P.5</a:t>
                      </a:r>
                      <a:r>
                        <a:rPr kumimoji="1" lang="ja-JP" altLang="en-US" sz="800" dirty="0"/>
                        <a:t>）</a:t>
                      </a:r>
                      <a:endParaRPr kumimoji="1" lang="en-US" altLang="ja-JP" sz="800" dirty="0"/>
                    </a:p>
                    <a:p>
                      <a:r>
                        <a:rPr kumimoji="1" lang="ja-JP" altLang="en-US" sz="800" dirty="0"/>
                        <a:t>・フロー修正（</a:t>
                      </a:r>
                      <a:r>
                        <a:rPr kumimoji="1" lang="en-US" altLang="ja-JP" sz="800" dirty="0"/>
                        <a:t>P.6-7</a:t>
                      </a:r>
                      <a:r>
                        <a:rPr kumimoji="1" lang="ja-JP" altLang="en-US" sz="800" dirty="0"/>
                        <a:t>）</a:t>
                      </a:r>
                      <a:endParaRPr kumimoji="1" lang="en-US" altLang="ja-JP" sz="800" dirty="0"/>
                    </a:p>
                    <a:p>
                      <a:r>
                        <a:rPr kumimoji="1" lang="ja-JP" altLang="en-US" sz="800" dirty="0"/>
                        <a:t>・部隊編成画面修正（</a:t>
                      </a:r>
                      <a:r>
                        <a:rPr kumimoji="1" lang="en-US" altLang="ja-JP" sz="800" dirty="0"/>
                        <a:t>P.8-11</a:t>
                      </a:r>
                      <a:r>
                        <a:rPr kumimoji="1" lang="ja-JP" altLang="en-US" sz="800" dirty="0"/>
                        <a:t>）</a:t>
                      </a:r>
                      <a:endParaRPr kumimoji="1" lang="en-US" altLang="ja-JP" sz="800" dirty="0"/>
                    </a:p>
                    <a:p>
                      <a:r>
                        <a:rPr kumimoji="1" lang="ja-JP" altLang="en-US" sz="800" dirty="0"/>
                        <a:t>・キャラ選択画面修正（</a:t>
                      </a:r>
                      <a:r>
                        <a:rPr kumimoji="1" lang="en-US" altLang="ja-JP" sz="800" dirty="0"/>
                        <a:t>P.15</a:t>
                      </a:r>
                      <a:r>
                        <a:rPr kumimoji="1" lang="ja-JP" altLang="en-US" sz="800" dirty="0"/>
                        <a:t>）</a:t>
                      </a:r>
                      <a:endParaRPr kumimoji="1" lang="en-US" altLang="ja-JP" sz="800" dirty="0"/>
                    </a:p>
                    <a:p>
                      <a:r>
                        <a:rPr kumimoji="1" lang="ja-JP" altLang="en-US" sz="800" dirty="0"/>
                        <a:t>・支援兵器用キャラ選択画面削除（</a:t>
                      </a:r>
                      <a:r>
                        <a:rPr kumimoji="1" lang="en-US" altLang="ja-JP" sz="800" dirty="0"/>
                        <a:t>P.16</a:t>
                      </a:r>
                      <a:r>
                        <a:rPr kumimoji="1" lang="ja-JP" altLang="en-US" sz="800" dirty="0"/>
                        <a:t>）</a:t>
                      </a:r>
                      <a:endParaRPr kumimoji="1" lang="en-US" altLang="ja-JP" sz="800" dirty="0"/>
                    </a:p>
                    <a:p>
                      <a:r>
                        <a:rPr kumimoji="1" lang="ja-JP" altLang="en-US" sz="800" dirty="0"/>
                        <a:t>・武器セット画面修正（</a:t>
                      </a:r>
                      <a:r>
                        <a:rPr kumimoji="1" lang="en-US" altLang="ja-JP" sz="800" dirty="0"/>
                        <a:t>P.26-27</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
        <p:nvSpPr>
          <p:cNvPr id="2" name="テキスト ボックス 1">
            <a:extLst>
              <a:ext uri="{FF2B5EF4-FFF2-40B4-BE49-F238E27FC236}">
                <a16:creationId xmlns:a16="http://schemas.microsoft.com/office/drawing/2014/main" id="{266A7CDF-7B19-4C0A-B34C-040D7B07B723}"/>
              </a:ext>
            </a:extLst>
          </p:cNvPr>
          <p:cNvSpPr txBox="1"/>
          <p:nvPr/>
        </p:nvSpPr>
        <p:spPr>
          <a:xfrm>
            <a:off x="539400" y="3182779"/>
            <a:ext cx="2364750" cy="246221"/>
          </a:xfrm>
          <a:prstGeom prst="rect">
            <a:avLst/>
          </a:prstGeom>
          <a:noFill/>
        </p:spPr>
        <p:txBody>
          <a:bodyPr wrap="none" rtlCol="0">
            <a:spAutoFit/>
          </a:bodyPr>
          <a:lstStyle/>
          <a:p>
            <a:r>
              <a:rPr kumimoji="1" lang="en-US" altLang="ja-JP" sz="1000" dirty="0"/>
              <a:t>※</a:t>
            </a:r>
            <a:r>
              <a:rPr kumimoji="1" lang="ja-JP" altLang="en-US" sz="1000" dirty="0"/>
              <a:t>古い更新履歴は最後のページに移動</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駐車場, バス, 駐車 が含まれている画像&#10;&#10;自動的に生成された説明">
            <a:extLst>
              <a:ext uri="{FF2B5EF4-FFF2-40B4-BE49-F238E27FC236}">
                <a16:creationId xmlns:a16="http://schemas.microsoft.com/office/drawing/2014/main" id="{1ADC378A-7DEE-4A21-A1A0-0644027F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905155"/>
            <a:ext cx="2012174" cy="35714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88455" cy="276999"/>
          </a:xfrm>
          <a:prstGeom prst="rect">
            <a:avLst/>
          </a:prstGeom>
          <a:noFill/>
        </p:spPr>
        <p:txBody>
          <a:bodyPr wrap="none" rtlCol="0">
            <a:spAutoFit/>
          </a:bodyPr>
          <a:lstStyle/>
          <a:p>
            <a:r>
              <a:rPr kumimoji="1" lang="ja-JP" altLang="en-US" sz="1200" b="1" dirty="0"/>
              <a:t>○</a:t>
            </a:r>
            <a:r>
              <a:rPr kumimoji="1" lang="en-US" altLang="ja-JP" sz="1200" b="1" dirty="0"/>
              <a:t> co110.</a:t>
            </a:r>
            <a:r>
              <a:rPr kumimoji="1" lang="ja-JP" altLang="en-US" sz="1200" b="1" dirty="0"/>
              <a:t>部隊編成画面（</a:t>
            </a:r>
            <a:r>
              <a:rPr kumimoji="1" lang="en-US" altLang="ja-JP" sz="1200" b="1" dirty="0"/>
              <a:t>3/4</a:t>
            </a:r>
            <a:r>
              <a:rPr kumimoji="1" lang="ja-JP" altLang="en-US" sz="1200" b="1" dirty="0"/>
              <a:t>）</a:t>
            </a:r>
            <a:r>
              <a:rPr kumimoji="1" lang="ja-JP" altLang="en-US" sz="1200" b="1" dirty="0">
                <a:solidFill>
                  <a:srgbClr val="FF0000"/>
                </a:solidFill>
              </a:rPr>
              <a:t> </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920036250"/>
              </p:ext>
            </p:extLst>
          </p:nvPr>
        </p:nvGraphicFramePr>
        <p:xfrm>
          <a:off x="3289350" y="1348642"/>
          <a:ext cx="4245610" cy="243840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dirty="0"/>
                        <a:t>キャラアイコンタップ</a:t>
                      </a:r>
                      <a:endParaRPr kumimoji="1" lang="en-US" altLang="ja-JP" sz="1000" dirty="0"/>
                    </a:p>
                  </a:txBody>
                  <a:tcPr>
                    <a:solidFill>
                      <a:schemeClr val="bg1"/>
                    </a:solidFill>
                  </a:tcPr>
                </a:tc>
                <a:tc>
                  <a:txBody>
                    <a:bodyPr/>
                    <a:lstStyle/>
                    <a:p>
                      <a:r>
                        <a:rPr kumimoji="1" lang="ja-JP" altLang="en-US" sz="1000" dirty="0"/>
                        <a:t>部隊キャラ選択画面に遷移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a:t>キャラアイコン長押し</a:t>
                      </a:r>
                      <a:endParaRPr kumimoji="1" lang="en-US" altLang="ja-JP" sz="1000"/>
                    </a:p>
                  </a:txBody>
                  <a:tcPr>
                    <a:solidFill>
                      <a:schemeClr val="bg1"/>
                    </a:solidFill>
                  </a:tcPr>
                </a:tc>
                <a:tc>
                  <a:txBody>
                    <a:bodyPr/>
                    <a:lstStyle/>
                    <a:p>
                      <a:r>
                        <a:rPr kumimoji="1" lang="ja-JP" altLang="en-US" sz="1000" dirty="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武器ボタンタップ</a:t>
                      </a:r>
                    </a:p>
                  </a:txBody>
                  <a:tcPr>
                    <a:solidFill>
                      <a:schemeClr val="bg1"/>
                    </a:solidFill>
                  </a:tcPr>
                </a:tc>
                <a:tc>
                  <a:txBody>
                    <a:bodyPr/>
                    <a:lstStyle/>
                    <a:p>
                      <a:r>
                        <a:rPr kumimoji="1" lang="ja-JP" altLang="en-US" sz="1000" dirty="0"/>
                        <a:t>装備セット画面に遷移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dirty="0"/>
                        <a:t>TR</a:t>
                      </a:r>
                      <a:r>
                        <a:rPr kumimoji="1" lang="ja-JP" altLang="en-US" sz="1000" dirty="0"/>
                        <a:t>カードタップ</a:t>
                      </a:r>
                    </a:p>
                  </a:txBody>
                  <a:tcPr>
                    <a:solidFill>
                      <a:schemeClr val="bg1"/>
                    </a:solidFill>
                  </a:tcPr>
                </a:tc>
                <a:tc>
                  <a:txBody>
                    <a:bodyPr/>
                    <a:lstStyle/>
                    <a:p>
                      <a:r>
                        <a:rPr kumimoji="1" lang="en-US" altLang="ja-JP" sz="1000" dirty="0"/>
                        <a:t>TR</a:t>
                      </a:r>
                      <a:r>
                        <a:rPr kumimoji="1" lang="ja-JP" altLang="en-US" sz="1000" dirty="0"/>
                        <a:t>カードセット画面に遷移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dirty="0"/>
                        <a:t>おまかせ</a:t>
                      </a:r>
                    </a:p>
                  </a:txBody>
                  <a:tcPr>
                    <a:solidFill>
                      <a:schemeClr val="bg1"/>
                    </a:solidFill>
                  </a:tcPr>
                </a:tc>
                <a:tc>
                  <a:txBody>
                    <a:bodyPr/>
                    <a:lstStyle/>
                    <a:p>
                      <a:r>
                        <a:rPr kumimoji="1" lang="ja-JP" altLang="en-US" sz="1000" dirty="0"/>
                        <a:t>おまかせ処理起動</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dirty="0"/>
                        <a:t>支援兵器アイコンタップ</a:t>
                      </a:r>
                    </a:p>
                  </a:txBody>
                  <a:tcPr>
                    <a:solidFill>
                      <a:schemeClr val="bg1"/>
                    </a:solidFill>
                  </a:tcPr>
                </a:tc>
                <a:tc>
                  <a:txBody>
                    <a:bodyPr/>
                    <a:lstStyle/>
                    <a:p>
                      <a:r>
                        <a:rPr kumimoji="1" lang="ja-JP" altLang="en-US" sz="1000" dirty="0"/>
                        <a:t>支援兵器セット画に遷移</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dirty="0"/>
                        <a:t>搭乗員アイコンタップ</a:t>
                      </a:r>
                    </a:p>
                  </a:txBody>
                  <a:tcPr>
                    <a:solidFill>
                      <a:schemeClr val="bg1"/>
                    </a:solidFill>
                  </a:tcPr>
                </a:tc>
                <a:tc>
                  <a:txBody>
                    <a:bodyPr/>
                    <a:lstStyle/>
                    <a:p>
                      <a:r>
                        <a:rPr kumimoji="1" lang="ja-JP" altLang="en-US" sz="1000" dirty="0"/>
                        <a:t>キャラ選択画面に遷移</a:t>
                      </a:r>
                    </a:p>
                  </a:txBody>
                  <a:tcPr>
                    <a:solidFill>
                      <a:schemeClr val="bg1"/>
                    </a:solidFill>
                  </a:tcPr>
                </a:tc>
                <a:extLst>
                  <a:ext uri="{0D108BD9-81ED-4DB2-BD59-A6C34878D82A}">
                    <a16:rowId xmlns:a16="http://schemas.microsoft.com/office/drawing/2014/main" val="4042388059"/>
                  </a:ext>
                </a:extLst>
              </a:tr>
              <a:tr h="243840">
                <a:tc>
                  <a:txBody>
                    <a:bodyPr/>
                    <a:lstStyle/>
                    <a:p>
                      <a:r>
                        <a:rPr kumimoji="1" lang="ja-JP" altLang="en-US" sz="1000" dirty="0"/>
                        <a:t>支援兵器ＴＲカードタップ</a:t>
                      </a:r>
                    </a:p>
                  </a:txBody>
                  <a:tcPr>
                    <a:solidFill>
                      <a:schemeClr val="bg1"/>
                    </a:solidFill>
                  </a:tcPr>
                </a:tc>
                <a:tc>
                  <a:txBody>
                    <a:bodyPr/>
                    <a:lstStyle/>
                    <a:p>
                      <a:r>
                        <a:rPr kumimoji="1" lang="ja-JP" altLang="en-US" sz="1000" dirty="0"/>
                        <a:t>ＴＲカードセット画面に遷移。</a:t>
                      </a:r>
                    </a:p>
                  </a:txBody>
                  <a:tcPr>
                    <a:solidFill>
                      <a:schemeClr val="bg1"/>
                    </a:solidFill>
                  </a:tcPr>
                </a:tc>
                <a:extLst>
                  <a:ext uri="{0D108BD9-81ED-4DB2-BD59-A6C34878D82A}">
                    <a16:rowId xmlns:a16="http://schemas.microsoft.com/office/drawing/2014/main" val="2634009584"/>
                  </a:ext>
                </a:extLst>
              </a:tr>
            </a:tbl>
          </a:graphicData>
        </a:graphic>
      </p:graphicFrame>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980701"/>
            <a:ext cx="569387" cy="246221"/>
          </a:xfrm>
          <a:prstGeom prst="rect">
            <a:avLst/>
          </a:prstGeom>
          <a:noFill/>
        </p:spPr>
        <p:txBody>
          <a:bodyPr wrap="none" rtlCol="0">
            <a:spAutoFit/>
          </a:bodyPr>
          <a:lstStyle/>
          <a:p>
            <a:r>
              <a:rPr kumimoji="1" lang="ja-JP" altLang="en-US" sz="1000" b="1" dirty="0"/>
              <a:t>・操作</a:t>
            </a:r>
            <a:endParaRPr kumimoji="1" lang="ja-JP" altLang="en-US" sz="1000" b="1" dirty="0">
              <a:solidFill>
                <a:srgbClr val="FF0000"/>
              </a:solidFill>
            </a:endParaRP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111481"/>
            <a:ext cx="2428870" cy="246221"/>
          </a:xfrm>
          <a:prstGeom prst="rect">
            <a:avLst/>
          </a:prstGeom>
          <a:noFill/>
        </p:spPr>
        <p:txBody>
          <a:bodyPr wrap="none" rtlCol="0">
            <a:spAutoFit/>
          </a:bodyPr>
          <a:lstStyle/>
          <a:p>
            <a:r>
              <a:rPr kumimoji="1" lang="ja-JP" altLang="en-US" sz="1000" b="1" dirty="0"/>
              <a:t>・もどるボタン挙動</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97022"/>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spTree>
    <p:extLst>
      <p:ext uri="{BB962C8B-B14F-4D97-AF65-F5344CB8AC3E}">
        <p14:creationId xmlns:p14="http://schemas.microsoft.com/office/powerpoint/2010/main" val="59605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抽象, ブルー が含まれている画像&#10;&#10;自動的に生成された説明">
            <a:extLst>
              <a:ext uri="{FF2B5EF4-FFF2-40B4-BE49-F238E27FC236}">
                <a16:creationId xmlns:a16="http://schemas.microsoft.com/office/drawing/2014/main" id="{4303EE49-AC03-4F3D-BBAF-41B060580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709" y="908594"/>
            <a:ext cx="2010745" cy="3562107"/>
          </a:xfrm>
          <a:prstGeom prst="rect">
            <a:avLst/>
          </a:prstGeom>
        </p:spPr>
      </p:pic>
      <p:pic>
        <p:nvPicPr>
          <p:cNvPr id="4" name="図 3" descr="ブルー, 時計, ストリート, 駐車場 が含まれている画像&#10;&#10;自動的に生成された説明">
            <a:extLst>
              <a:ext uri="{FF2B5EF4-FFF2-40B4-BE49-F238E27FC236}">
                <a16:creationId xmlns:a16="http://schemas.microsoft.com/office/drawing/2014/main" id="{69653587-44BE-419B-B47A-2CA37BC72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7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co110.</a:t>
            </a:r>
            <a:r>
              <a:rPr kumimoji="1" lang="ja-JP" altLang="en-US" sz="1200" b="1" dirty="0"/>
              <a:t>部隊編成画面（</a:t>
            </a:r>
            <a:r>
              <a:rPr kumimoji="1" lang="en-US" altLang="ja-JP" sz="1200" b="1" dirty="0"/>
              <a:t>4/4</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endParaRPr kumimoji="1" lang="ja-JP" altLang="en-US" sz="1000" b="1"/>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2712439"/>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861774"/>
          </a:xfrm>
          <a:prstGeom prst="rect">
            <a:avLst/>
          </a:prstGeom>
          <a:noFill/>
        </p:spPr>
        <p:txBody>
          <a:bodyPr wrap="none" rtlCol="0">
            <a:spAutoFit/>
          </a:bodyPr>
          <a:lstStyle/>
          <a:p>
            <a:r>
              <a:rPr kumimoji="1" lang="ja-JP" altLang="en-US" sz="1000" dirty="0"/>
              <a:t>支援兵器が解放され、その部隊にまだ支援兵器が</a:t>
            </a:r>
            <a:endParaRPr kumimoji="1" lang="en-US" altLang="ja-JP" sz="1000" dirty="0"/>
          </a:p>
          <a:p>
            <a:r>
              <a:rPr kumimoji="1" lang="ja-JP" altLang="en-US" sz="1000" dirty="0"/>
              <a:t>セットされていない場合の画面。</a:t>
            </a:r>
            <a:endParaRPr kumimoji="1" lang="en-US" altLang="ja-JP" sz="1000" dirty="0"/>
          </a:p>
          <a:p>
            <a:endParaRPr kumimoji="1" lang="en-US" altLang="ja-JP" sz="1000" dirty="0"/>
          </a:p>
          <a:p>
            <a:r>
              <a:rPr kumimoji="1" lang="ja-JP" altLang="en-US" sz="1000" dirty="0"/>
              <a:t>基本的には支援兵器を１度セットすると外せはしないが、</a:t>
            </a:r>
            <a:endParaRPr kumimoji="1" lang="en-US" altLang="ja-JP" sz="1000" dirty="0"/>
          </a:p>
          <a:p>
            <a:r>
              <a:rPr kumimoji="1" lang="ja-JP" altLang="en-US" sz="1000" dirty="0"/>
              <a:t>セットしなくても問題ないようにします。</a:t>
            </a:r>
            <a:endParaRPr kumimoji="1" lang="en-US" altLang="ja-JP" sz="1000" dirty="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2957270"/>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spTree>
    <p:extLst>
      <p:ext uri="{BB962C8B-B14F-4D97-AF65-F5344CB8AC3E}">
        <p14:creationId xmlns:p14="http://schemas.microsoft.com/office/powerpoint/2010/main" val="2135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ーのスクリーンショット&#10;&#10;自動的に生成された説明">
            <a:extLst>
              <a:ext uri="{FF2B5EF4-FFF2-40B4-BE49-F238E27FC236}">
                <a16:creationId xmlns:a16="http://schemas.microsoft.com/office/drawing/2014/main" id="{87F4E27E-1735-4719-847D-887CCDFE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co110a.</a:t>
            </a:r>
            <a:r>
              <a:rPr kumimoji="1" lang="ja-JP" altLang="en-US" sz="1200" b="1" dirty="0"/>
              <a:t>部隊編成エラー</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バス, コンピュータ が含まれている画像&#10;&#10;自動的に生成された説明">
            <a:extLst>
              <a:ext uri="{FF2B5EF4-FFF2-40B4-BE49-F238E27FC236}">
                <a16:creationId xmlns:a16="http://schemas.microsoft.com/office/drawing/2014/main" id="{526643B1-223B-4A29-AF04-0DB40945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9580"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dirty="0"/>
              <a:t>○</a:t>
            </a:r>
            <a:r>
              <a:rPr kumimoji="1" lang="en-US" altLang="ja-JP" sz="1200" b="1" dirty="0"/>
              <a:t> </a:t>
            </a:r>
            <a:r>
              <a:rPr lang="en-US" altLang="ja-JP" sz="1200" b="1" dirty="0">
                <a:latin typeface="メイリオ" panose="020B0604030504040204" pitchFamily="50" charset="-128"/>
              </a:rPr>
              <a:t>co110b.</a:t>
            </a:r>
            <a:r>
              <a:rPr lang="zh-TW" altLang="en-US" sz="1200" b="1" dirty="0">
                <a:latin typeface="メイリオ" panose="020B0604030504040204" pitchFamily="50" charset="-128"/>
                <a:ea typeface="メイリオ" panose="020B0604030504040204" pitchFamily="50" charset="-128"/>
              </a:rPr>
              <a:t>隊編</a:t>
            </a:r>
            <a:r>
              <a:rPr lang="ja-JP" altLang="en-US" sz="1200" b="1" dirty="0">
                <a:latin typeface="メイリオ" panose="020B0604030504040204" pitchFamily="50" charset="-128"/>
              </a:rPr>
              <a:t>コピー確認</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052923"/>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952895"/>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141590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1515930"/>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AAD58C-0607-42AE-80EA-DAAC6E54AE92}"/>
              </a:ext>
            </a:extLst>
          </p:cNvPr>
          <p:cNvSpPr txBox="1"/>
          <p:nvPr/>
        </p:nvSpPr>
        <p:spPr>
          <a:xfrm>
            <a:off x="2959706" y="2064008"/>
            <a:ext cx="848309" cy="200055"/>
          </a:xfrm>
          <a:prstGeom prst="rect">
            <a:avLst/>
          </a:prstGeom>
          <a:noFill/>
        </p:spPr>
        <p:txBody>
          <a:bodyPr wrap="none" rtlCol="0">
            <a:spAutoFit/>
          </a:bodyPr>
          <a:lstStyle/>
          <a:p>
            <a:r>
              <a:rPr kumimoji="1" lang="en-US" altLang="ja-JP" sz="700" dirty="0"/>
              <a:t>03.</a:t>
            </a:r>
            <a:r>
              <a:rPr kumimoji="1" lang="ja-JP" altLang="en-US" sz="700" dirty="0"/>
              <a:t>コピー先部隊</a:t>
            </a:r>
          </a:p>
        </p:txBody>
      </p:sp>
      <p:cxnSp>
        <p:nvCxnSpPr>
          <p:cNvPr id="20" name="直線コネクタ 19">
            <a:extLst>
              <a:ext uri="{FF2B5EF4-FFF2-40B4-BE49-F238E27FC236}">
                <a16:creationId xmlns:a16="http://schemas.microsoft.com/office/drawing/2014/main" id="{1592904D-1C03-41D2-A69A-4958A0A710DA}"/>
              </a:ext>
            </a:extLst>
          </p:cNvPr>
          <p:cNvCxnSpPr>
            <a:cxnSpLocks/>
            <a:endCxn id="19" idx="1"/>
          </p:cNvCxnSpPr>
          <p:nvPr/>
        </p:nvCxnSpPr>
        <p:spPr>
          <a:xfrm flipV="1">
            <a:off x="2407298" y="2164036"/>
            <a:ext cx="552408"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3482866"/>
            <a:ext cx="848309" cy="200055"/>
          </a:xfrm>
          <a:prstGeom prst="rect">
            <a:avLst/>
          </a:prstGeom>
          <a:noFill/>
        </p:spPr>
        <p:txBody>
          <a:bodyPr wrap="none" rtlCol="0">
            <a:spAutoFit/>
          </a:bodyPr>
          <a:lstStyle/>
          <a:p>
            <a:r>
              <a:rPr kumimoji="1" lang="en-US" altLang="ja-JP" sz="700" dirty="0"/>
              <a:t>04.</a:t>
            </a:r>
            <a:r>
              <a:rPr kumimoji="1" lang="ja-JP" altLang="en-US" sz="700" dirty="0"/>
              <a:t>やめるボタン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3582894"/>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dirty="0">
                <a:latin typeface="+mn-ea"/>
              </a:rPr>
              <a:t>01.</a:t>
            </a:r>
            <a:r>
              <a:rPr kumimoji="1" lang="ja-JP" altLang="en-US" sz="1000" b="1" dirty="0">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dirty="0">
                <a:latin typeface="+mn-ea"/>
              </a:rPr>
              <a:t>02.</a:t>
            </a:r>
            <a:r>
              <a:rPr kumimoji="1" lang="ja-JP" altLang="en-US" sz="1000" b="1" dirty="0">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1980029" cy="246221"/>
          </a:xfrm>
          <a:prstGeom prst="rect">
            <a:avLst/>
          </a:prstGeom>
          <a:noFill/>
        </p:spPr>
        <p:txBody>
          <a:bodyPr wrap="none" rtlCol="0">
            <a:spAutoFit/>
          </a:bodyPr>
          <a:lstStyle/>
          <a:p>
            <a:r>
              <a:rPr kumimoji="1" lang="ja-JP" altLang="en-US" sz="1000" dirty="0"/>
              <a:t>コピーする旨の説明テキスト。</a:t>
            </a:r>
            <a:endParaRPr kumimoji="1" lang="en-US" altLang="ja-JP" sz="1000" dirty="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dirty="0">
                <a:latin typeface="+mn-ea"/>
              </a:rPr>
              <a:t>03.</a:t>
            </a:r>
            <a:r>
              <a:rPr kumimoji="1" lang="ja-JP" altLang="en-US" sz="1000" b="1" dirty="0">
                <a:latin typeface="+mn-ea"/>
              </a:rPr>
              <a:t>コピー先ボタン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3595856" cy="553998"/>
          </a:xfrm>
          <a:prstGeom prst="rect">
            <a:avLst/>
          </a:prstGeom>
          <a:noFill/>
        </p:spPr>
        <p:txBody>
          <a:bodyPr wrap="none" rtlCol="0">
            <a:spAutoFit/>
          </a:bodyPr>
          <a:lstStyle/>
          <a:p>
            <a:r>
              <a:rPr kumimoji="1" lang="ja-JP" altLang="en-US" sz="1000" dirty="0"/>
              <a:t>コピー先の部隊番号を表示する。</a:t>
            </a:r>
            <a:endParaRPr kumimoji="1" lang="en-US" altLang="ja-JP" sz="1000" dirty="0"/>
          </a:p>
          <a:p>
            <a:r>
              <a:rPr kumimoji="1" lang="ja-JP" altLang="en-US" sz="1000" dirty="0"/>
              <a:t>元の番号が１</a:t>
            </a:r>
            <a:r>
              <a:rPr kumimoji="1" lang="en-US" altLang="ja-JP" sz="1000" dirty="0"/>
              <a:t>~</a:t>
            </a:r>
            <a:r>
              <a:rPr kumimoji="1" lang="ja-JP" altLang="en-US" sz="1000" dirty="0"/>
              <a:t>５と不定なため、コピー元の番号をのぞいた</a:t>
            </a:r>
            <a:endParaRPr kumimoji="1" lang="en-US" altLang="ja-JP" sz="1000" dirty="0"/>
          </a:p>
          <a:p>
            <a:r>
              <a:rPr kumimoji="1" lang="ja-JP" altLang="en-US" sz="1000" dirty="0"/>
              <a:t>部隊番号からなる４つのボタンを表示する。</a:t>
            </a:r>
            <a:endParaRPr kumimoji="1" lang="en-US" altLang="ja-JP" sz="1000" dirty="0"/>
          </a:p>
        </p:txBody>
      </p:sp>
      <p:sp>
        <p:nvSpPr>
          <p:cNvPr id="34" name="テキスト ボックス 33">
            <a:extLst>
              <a:ext uri="{FF2B5EF4-FFF2-40B4-BE49-F238E27FC236}">
                <a16:creationId xmlns:a16="http://schemas.microsoft.com/office/drawing/2014/main" id="{FE8F9808-3251-451E-AF95-0FEF96D663FD}"/>
              </a:ext>
            </a:extLst>
          </p:cNvPr>
          <p:cNvSpPr txBox="1"/>
          <p:nvPr/>
        </p:nvSpPr>
        <p:spPr>
          <a:xfrm>
            <a:off x="4271395" y="2571740"/>
            <a:ext cx="1199627" cy="246221"/>
          </a:xfrm>
          <a:prstGeom prst="rect">
            <a:avLst/>
          </a:prstGeom>
          <a:noFill/>
        </p:spPr>
        <p:txBody>
          <a:bodyPr wrap="none" rtlCol="0">
            <a:noAutofit/>
          </a:bodyPr>
          <a:lstStyle/>
          <a:p>
            <a:r>
              <a:rPr kumimoji="1" lang="en-US" altLang="ja-JP" sz="1000" b="1" dirty="0">
                <a:latin typeface="+mn-ea"/>
              </a:rPr>
              <a:t>04.</a:t>
            </a:r>
            <a:r>
              <a:rPr kumimoji="1" lang="ja-JP" altLang="en-US" sz="1000" b="1" dirty="0">
                <a:latin typeface="+mn-ea"/>
              </a:rPr>
              <a:t>やめるボタン</a:t>
            </a:r>
          </a:p>
        </p:txBody>
      </p:sp>
      <p:sp>
        <p:nvSpPr>
          <p:cNvPr id="35" name="テキスト ボックス 34">
            <a:extLst>
              <a:ext uri="{FF2B5EF4-FFF2-40B4-BE49-F238E27FC236}">
                <a16:creationId xmlns:a16="http://schemas.microsoft.com/office/drawing/2014/main" id="{DAD8CE66-5A40-47D9-8D92-BAC818862E7F}"/>
              </a:ext>
            </a:extLst>
          </p:cNvPr>
          <p:cNvSpPr txBox="1"/>
          <p:nvPr/>
        </p:nvSpPr>
        <p:spPr>
          <a:xfrm>
            <a:off x="4463838" y="2816571"/>
            <a:ext cx="1980029" cy="246221"/>
          </a:xfrm>
          <a:prstGeom prst="rect">
            <a:avLst/>
          </a:prstGeom>
          <a:noFill/>
        </p:spPr>
        <p:txBody>
          <a:bodyPr wrap="none" rtlCol="0">
            <a:spAutoFit/>
          </a:bodyPr>
          <a:lstStyle/>
          <a:p>
            <a:r>
              <a:rPr kumimoji="1" lang="ja-JP" altLang="en-US" sz="1000" dirty="0"/>
              <a:t>コピーをやめてもどるボタン。</a:t>
            </a:r>
            <a:endParaRPr kumimoji="1" lang="en-US" altLang="ja-JP" sz="1000" dirty="0"/>
          </a:p>
        </p:txBody>
      </p:sp>
    </p:spTree>
    <p:extLst>
      <p:ext uri="{BB962C8B-B14F-4D97-AF65-F5344CB8AC3E}">
        <p14:creationId xmlns:p14="http://schemas.microsoft.com/office/powerpoint/2010/main" val="15973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 時計 が含まれている画像&#10;&#10;自動的に生成された説明">
            <a:extLst>
              <a:ext uri="{FF2B5EF4-FFF2-40B4-BE49-F238E27FC236}">
                <a16:creationId xmlns:a16="http://schemas.microsoft.com/office/drawing/2014/main" id="{440E3E53-4DD5-4001-B68E-F7C6C4F5A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2325"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dirty="0"/>
              <a:t>○</a:t>
            </a:r>
            <a:r>
              <a:rPr kumimoji="1" lang="en-US" altLang="ja-JP" sz="1200" b="1" dirty="0"/>
              <a:t> </a:t>
            </a:r>
            <a:r>
              <a:rPr lang="en-US" altLang="ja-JP" sz="1200" b="1" dirty="0">
                <a:latin typeface="メイリオ" panose="020B0604030504040204" pitchFamily="50" charset="-128"/>
              </a:rPr>
              <a:t>co110b.</a:t>
            </a:r>
            <a:r>
              <a:rPr lang="zh-TW" altLang="en-US" sz="1200" b="1" dirty="0">
                <a:latin typeface="メイリオ" panose="020B0604030504040204" pitchFamily="50" charset="-128"/>
                <a:ea typeface="メイリオ" panose="020B0604030504040204" pitchFamily="50" charset="-128"/>
              </a:rPr>
              <a:t>隊編</a:t>
            </a:r>
            <a:r>
              <a:rPr lang="ja-JP" altLang="en-US" sz="1200" b="1" dirty="0">
                <a:latin typeface="メイリオ" panose="020B0604030504040204" pitchFamily="50" charset="-128"/>
              </a:rPr>
              <a:t>コピー確認</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811390"/>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1711362"/>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2317369"/>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2417397"/>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2808338"/>
            <a:ext cx="758541" cy="200055"/>
          </a:xfrm>
          <a:prstGeom prst="rect">
            <a:avLst/>
          </a:prstGeom>
          <a:noFill/>
        </p:spPr>
        <p:txBody>
          <a:bodyPr wrap="none" rtlCol="0">
            <a:spAutoFit/>
          </a:bodyPr>
          <a:lstStyle/>
          <a:p>
            <a:r>
              <a:rPr kumimoji="1" lang="en-US" altLang="ja-JP" sz="700" dirty="0"/>
              <a:t>03.</a:t>
            </a:r>
            <a:r>
              <a:rPr kumimoji="1" lang="ja-JP" altLang="en-US" sz="700" dirty="0"/>
              <a:t>ＯＫボタン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2908366"/>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dirty="0">
                <a:latin typeface="+mn-ea"/>
              </a:rPr>
              <a:t>01.</a:t>
            </a:r>
            <a:r>
              <a:rPr kumimoji="1" lang="ja-JP" altLang="en-US" sz="1000" b="1" dirty="0">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dirty="0">
                <a:latin typeface="+mn-ea"/>
              </a:rPr>
              <a:t>02.</a:t>
            </a:r>
            <a:r>
              <a:rPr kumimoji="1" lang="ja-JP" altLang="en-US" sz="1000" b="1" dirty="0">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2364750" cy="246221"/>
          </a:xfrm>
          <a:prstGeom prst="rect">
            <a:avLst/>
          </a:prstGeom>
          <a:noFill/>
        </p:spPr>
        <p:txBody>
          <a:bodyPr wrap="none" rtlCol="0">
            <a:spAutoFit/>
          </a:bodyPr>
          <a:lstStyle/>
          <a:p>
            <a:r>
              <a:rPr kumimoji="1" lang="ja-JP" altLang="en-US" sz="1000" dirty="0"/>
              <a:t>コピーす完了した旨の説明テキスト。</a:t>
            </a:r>
            <a:endParaRPr kumimoji="1" lang="en-US" altLang="ja-JP" sz="1000" dirty="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dirty="0">
                <a:latin typeface="+mn-ea"/>
              </a:rPr>
              <a:t>03.OK</a:t>
            </a:r>
            <a:r>
              <a:rPr kumimoji="1" lang="ja-JP" altLang="en-US" sz="1000" b="1" dirty="0">
                <a:latin typeface="+mn-ea"/>
              </a:rPr>
              <a:t>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172354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25" name="テキスト ボックス 24">
            <a:extLst>
              <a:ext uri="{FF2B5EF4-FFF2-40B4-BE49-F238E27FC236}">
                <a16:creationId xmlns:a16="http://schemas.microsoft.com/office/drawing/2014/main" id="{DAE0C571-1C1D-4A7C-BFEB-74AED67EAA04}"/>
              </a:ext>
            </a:extLst>
          </p:cNvPr>
          <p:cNvSpPr txBox="1"/>
          <p:nvPr/>
        </p:nvSpPr>
        <p:spPr>
          <a:xfrm>
            <a:off x="4268304" y="2317286"/>
            <a:ext cx="1199627" cy="246221"/>
          </a:xfrm>
          <a:prstGeom prst="rect">
            <a:avLst/>
          </a:prstGeom>
          <a:noFill/>
        </p:spPr>
        <p:txBody>
          <a:bodyPr wrap="none" rtlCol="0">
            <a:noAutofit/>
          </a:bodyPr>
          <a:lstStyle/>
          <a:p>
            <a:r>
              <a:rPr kumimoji="1" lang="ja-JP" altLang="en-US" sz="1000" b="1" dirty="0">
                <a:latin typeface="+mn-ea"/>
              </a:rPr>
              <a:t>・ウィンドウを閉じた先</a:t>
            </a:r>
          </a:p>
        </p:txBody>
      </p:sp>
      <p:sp>
        <p:nvSpPr>
          <p:cNvPr id="36" name="テキスト ボックス 35">
            <a:extLst>
              <a:ext uri="{FF2B5EF4-FFF2-40B4-BE49-F238E27FC236}">
                <a16:creationId xmlns:a16="http://schemas.microsoft.com/office/drawing/2014/main" id="{A356233E-F018-44B9-B096-030E4C8E9626}"/>
              </a:ext>
            </a:extLst>
          </p:cNvPr>
          <p:cNvSpPr txBox="1"/>
          <p:nvPr/>
        </p:nvSpPr>
        <p:spPr>
          <a:xfrm>
            <a:off x="4460747" y="2562117"/>
            <a:ext cx="3518912" cy="246221"/>
          </a:xfrm>
          <a:prstGeom prst="rect">
            <a:avLst/>
          </a:prstGeom>
          <a:noFill/>
        </p:spPr>
        <p:txBody>
          <a:bodyPr wrap="none" rtlCol="0">
            <a:spAutoFit/>
          </a:bodyPr>
          <a:lstStyle/>
          <a:p>
            <a:r>
              <a:rPr kumimoji="1" lang="ja-JP" altLang="en-US" sz="1000" dirty="0"/>
              <a:t>本ウィンドウを閉じた先はコピーをした先の部隊となる。</a:t>
            </a:r>
            <a:endParaRPr kumimoji="1" lang="en-US" altLang="ja-JP" sz="1000" dirty="0"/>
          </a:p>
        </p:txBody>
      </p:sp>
    </p:spTree>
    <p:extLst>
      <p:ext uri="{BB962C8B-B14F-4D97-AF65-F5344CB8AC3E}">
        <p14:creationId xmlns:p14="http://schemas.microsoft.com/office/powerpoint/2010/main" val="164946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ポーズ が含まれている画像&#10;&#10;自動的に生成された説明">
            <a:extLst>
              <a:ext uri="{FF2B5EF4-FFF2-40B4-BE49-F238E27FC236}">
                <a16:creationId xmlns:a16="http://schemas.microsoft.com/office/drawing/2014/main" id="{C91DFC98-6A7C-455A-B78B-03F0BE50A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5" y="908767"/>
            <a:ext cx="1998757" cy="35483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co120.</a:t>
            </a:r>
            <a:r>
              <a:rPr kumimoji="1" lang="ja-JP" altLang="en-US" sz="1200" b="1" dirty="0"/>
              <a:t>部隊キャラ選択画面</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31641" y="1055117"/>
            <a:ext cx="1728065" cy="727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938077" cy="200055"/>
          </a:xfrm>
          <a:prstGeom prst="rect">
            <a:avLst/>
          </a:prstGeom>
          <a:noFill/>
        </p:spPr>
        <p:txBody>
          <a:bodyPr wrap="none" rtlCol="0">
            <a:spAutoFit/>
          </a:bodyPr>
          <a:lstStyle/>
          <a:p>
            <a:r>
              <a:rPr kumimoji="1" lang="en-US" altLang="ja-JP" sz="700" dirty="0"/>
              <a:t>01.</a:t>
            </a:r>
            <a:r>
              <a:rPr kumimoji="1" lang="ja-JP" altLang="en-US" sz="700" dirty="0"/>
              <a:t>キャラアイコン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486423"/>
            <a:ext cx="1261884" cy="246221"/>
          </a:xfrm>
          <a:prstGeom prst="rect">
            <a:avLst/>
          </a:prstGeom>
          <a:noFill/>
        </p:spPr>
        <p:txBody>
          <a:bodyPr wrap="none" rtlCol="0">
            <a:spAutoFit/>
          </a:bodyPr>
          <a:lstStyle/>
          <a:p>
            <a:r>
              <a:rPr kumimoji="1" lang="en-US" altLang="ja-JP" sz="1000" b="1" dirty="0"/>
              <a:t>01.</a:t>
            </a:r>
            <a:r>
              <a:rPr kumimoji="1" lang="ja-JP" altLang="en-US" sz="1000" b="1" dirty="0"/>
              <a:t>キャラアイコン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731254"/>
            <a:ext cx="1980029" cy="400110"/>
          </a:xfrm>
          <a:prstGeom prst="rect">
            <a:avLst/>
          </a:prstGeom>
          <a:noFill/>
        </p:spPr>
        <p:txBody>
          <a:bodyPr wrap="none" rtlCol="0">
            <a:spAutoFit/>
          </a:bodyPr>
          <a:lstStyle/>
          <a:p>
            <a:r>
              <a:rPr kumimoji="1" lang="ja-JP" altLang="en-US" sz="1000" dirty="0"/>
              <a:t>キャラのアイコンを表示する。</a:t>
            </a:r>
            <a:endParaRPr kumimoji="1" lang="en-US" altLang="ja-JP" sz="1000" dirty="0"/>
          </a:p>
          <a:p>
            <a:r>
              <a:rPr kumimoji="1" lang="ja-JP" altLang="en-US" sz="1000" dirty="0"/>
              <a:t>想定では</a:t>
            </a:r>
            <a:r>
              <a:rPr kumimoji="1" lang="en-US" altLang="ja-JP" sz="1000" dirty="0"/>
              <a:t>2D</a:t>
            </a:r>
            <a:r>
              <a:rPr kumimoji="1" lang="ja-JP" altLang="en-US" sz="1000" dirty="0"/>
              <a:t>。</a:t>
            </a:r>
            <a:endParaRPr kumimoji="1" lang="en-US" altLang="ja-JP" sz="1000" dirty="0"/>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1231641" y="1818577"/>
            <a:ext cx="1728065" cy="6541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758541" cy="200055"/>
          </a:xfrm>
          <a:prstGeom prst="rect">
            <a:avLst/>
          </a:prstGeom>
          <a:noFill/>
        </p:spPr>
        <p:txBody>
          <a:bodyPr wrap="none" rtlCol="0">
            <a:spAutoFit/>
          </a:bodyPr>
          <a:lstStyle/>
          <a:p>
            <a:r>
              <a:rPr kumimoji="1" lang="en-US" altLang="ja-JP" sz="700" dirty="0"/>
              <a:t>02.</a:t>
            </a:r>
            <a:r>
              <a:rPr kumimoji="1" lang="ja-JP" altLang="en-US" sz="700" dirty="0"/>
              <a:t>キャラ情報</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233447"/>
            <a:ext cx="1040670" cy="246221"/>
          </a:xfrm>
          <a:prstGeom prst="rect">
            <a:avLst/>
          </a:prstGeom>
          <a:noFill/>
        </p:spPr>
        <p:txBody>
          <a:bodyPr wrap="none" rtlCol="0">
            <a:spAutoFit/>
          </a:bodyPr>
          <a:lstStyle/>
          <a:p>
            <a:r>
              <a:rPr kumimoji="1" lang="en-US" altLang="ja-JP" sz="1000" b="1" dirty="0"/>
              <a:t>02.</a:t>
            </a:r>
            <a:r>
              <a:rPr kumimoji="1" lang="ja-JP" altLang="en-US" sz="1000" b="1" dirty="0"/>
              <a:t> キャラ情報</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477833"/>
            <a:ext cx="4544834" cy="3323987"/>
          </a:xfrm>
          <a:prstGeom prst="rect">
            <a:avLst/>
          </a:prstGeom>
          <a:noFill/>
        </p:spPr>
        <p:txBody>
          <a:bodyPr wrap="none" rtlCol="0">
            <a:spAutoFit/>
          </a:bodyPr>
          <a:lstStyle/>
          <a:p>
            <a:r>
              <a:rPr kumimoji="1" lang="ja-JP" altLang="en-US" sz="1000" dirty="0"/>
              <a:t>キャラの情報を表示する。支援兵器の選択の際は後述のパターン２がいい。</a:t>
            </a:r>
            <a:endParaRPr kumimoji="1" lang="en-US" altLang="ja-JP" sz="1000" dirty="0"/>
          </a:p>
          <a:p>
            <a:r>
              <a:rPr kumimoji="1" lang="ja-JP" altLang="en-US" sz="1000" dirty="0"/>
              <a:t>　・名前</a:t>
            </a:r>
            <a:endParaRPr kumimoji="1" lang="en-US" altLang="ja-JP" sz="1000" dirty="0"/>
          </a:p>
          <a:p>
            <a:r>
              <a:rPr kumimoji="1" lang="ja-JP" altLang="en-US" sz="1000" dirty="0"/>
              <a:t>　・兵科</a:t>
            </a:r>
            <a:endParaRPr kumimoji="1" lang="en-US" altLang="ja-JP" sz="1000" dirty="0"/>
          </a:p>
          <a:p>
            <a:r>
              <a:rPr kumimoji="1" lang="ja-JP" altLang="en-US" sz="1000" dirty="0"/>
              <a:t>　・</a:t>
            </a:r>
            <a:r>
              <a:rPr kumimoji="1" lang="en-US" altLang="ja-JP" sz="1000" dirty="0"/>
              <a:t>HP</a:t>
            </a:r>
          </a:p>
          <a:p>
            <a:r>
              <a:rPr kumimoji="1" lang="ja-JP" altLang="en-US" sz="1000" dirty="0"/>
              <a:t>　・</a:t>
            </a:r>
            <a:r>
              <a:rPr kumimoji="1" lang="en-US" altLang="ja-JP" sz="1000" dirty="0" err="1"/>
              <a:t>ATK</a:t>
            </a:r>
            <a:endParaRPr kumimoji="1" lang="en-US" altLang="ja-JP" sz="1000" dirty="0"/>
          </a:p>
          <a:p>
            <a:r>
              <a:rPr kumimoji="1" lang="ja-JP" altLang="en-US" sz="1000" dirty="0"/>
              <a:t>　・</a:t>
            </a:r>
            <a:r>
              <a:rPr kumimoji="1" lang="en-US" altLang="ja-JP" sz="1000" dirty="0"/>
              <a:t>DEF</a:t>
            </a:r>
          </a:p>
          <a:p>
            <a:r>
              <a:rPr kumimoji="1" lang="ja-JP" altLang="en-US" sz="1000" dirty="0"/>
              <a:t>　・</a:t>
            </a:r>
            <a:r>
              <a:rPr kumimoji="1" lang="en-US" altLang="ja-JP" sz="1000" dirty="0"/>
              <a:t>SPD</a:t>
            </a:r>
          </a:p>
          <a:p>
            <a:r>
              <a:rPr kumimoji="1" lang="en-US" altLang="ja-JP" sz="1000" dirty="0"/>
              <a:t>※</a:t>
            </a:r>
            <a:r>
              <a:rPr kumimoji="1" lang="ja-JP" altLang="en-US" sz="1000" dirty="0"/>
              <a:t>但し、表示上全て表示するのが難しい場合は以下のパターンでも可。</a:t>
            </a:r>
            <a:endParaRPr kumimoji="1" lang="en-US" altLang="ja-JP" sz="1000" dirty="0"/>
          </a:p>
          <a:p>
            <a:r>
              <a:rPr kumimoji="1" lang="ja-JP" altLang="en-US" sz="1000" dirty="0"/>
              <a:t>　（デザイナ向け情報）</a:t>
            </a:r>
            <a:endParaRPr kumimoji="1" lang="en-US" altLang="ja-JP" sz="1000" dirty="0"/>
          </a:p>
          <a:p>
            <a:endParaRPr kumimoji="1" lang="en-US" altLang="ja-JP" sz="1000" dirty="0"/>
          </a:p>
          <a:p>
            <a:r>
              <a:rPr kumimoji="1" lang="ja-JP" altLang="en-US" sz="1000" dirty="0"/>
              <a:t>パターン１　バトルに関わるので</a:t>
            </a:r>
            <a:r>
              <a:rPr kumimoji="1" lang="en-US" altLang="ja-JP" sz="1000" dirty="0" err="1"/>
              <a:t>ATK</a:t>
            </a:r>
            <a:r>
              <a:rPr kumimoji="1" lang="ja-JP" altLang="en-US" sz="1000" dirty="0"/>
              <a:t>だけは表示しておく。</a:t>
            </a:r>
            <a:endParaRPr kumimoji="1" lang="en-US" altLang="ja-JP" sz="1000" dirty="0"/>
          </a:p>
          <a:p>
            <a:r>
              <a:rPr kumimoji="1" lang="ja-JP" altLang="en-US" sz="1000" dirty="0"/>
              <a:t>　・名前</a:t>
            </a:r>
            <a:endParaRPr kumimoji="1" lang="en-US" altLang="ja-JP" sz="1000" dirty="0"/>
          </a:p>
          <a:p>
            <a:r>
              <a:rPr kumimoji="1" lang="ja-JP" altLang="en-US" sz="1000" dirty="0"/>
              <a:t>　・兵科</a:t>
            </a:r>
            <a:endParaRPr kumimoji="1" lang="en-US" altLang="ja-JP" sz="1000" dirty="0"/>
          </a:p>
          <a:p>
            <a:r>
              <a:rPr kumimoji="1" lang="ja-JP" altLang="en-US" sz="1000" dirty="0"/>
              <a:t>　・</a:t>
            </a:r>
            <a:r>
              <a:rPr kumimoji="1" lang="en-US" altLang="ja-JP" sz="1000" dirty="0" err="1"/>
              <a:t>ATK</a:t>
            </a:r>
            <a:endParaRPr kumimoji="1" lang="en-US" altLang="ja-JP" sz="1000" dirty="0"/>
          </a:p>
          <a:p>
            <a:endParaRPr kumimoji="1" lang="en-US" altLang="ja-JP" sz="1000" dirty="0"/>
          </a:p>
          <a:p>
            <a:r>
              <a:rPr kumimoji="1" lang="ja-JP" altLang="en-US" sz="1000" dirty="0"/>
              <a:t>パターン２　支援兵器もあるので兵科は表示しておく。</a:t>
            </a:r>
            <a:endParaRPr kumimoji="1" lang="en-US" altLang="ja-JP" sz="1000" dirty="0"/>
          </a:p>
          <a:p>
            <a:r>
              <a:rPr kumimoji="1" lang="ja-JP" altLang="en-US" sz="1000" dirty="0"/>
              <a:t>　・名前</a:t>
            </a:r>
            <a:endParaRPr kumimoji="1" lang="en-US" altLang="ja-JP" sz="1000" dirty="0"/>
          </a:p>
          <a:p>
            <a:r>
              <a:rPr kumimoji="1" lang="ja-JP" altLang="en-US" sz="1000" dirty="0"/>
              <a:t>　・兵科</a:t>
            </a:r>
            <a:endParaRPr kumimoji="1" lang="en-US" altLang="ja-JP" sz="1000" dirty="0"/>
          </a:p>
          <a:p>
            <a:endParaRPr kumimoji="1" lang="en-US" altLang="ja-JP" sz="1000" dirty="0"/>
          </a:p>
          <a:p>
            <a:r>
              <a:rPr kumimoji="1" lang="ja-JP" altLang="en-US" sz="1000" dirty="0"/>
              <a:t>パターン３　名前だけ。</a:t>
            </a:r>
            <a:endParaRPr kumimoji="1" lang="en-US" altLang="ja-JP" sz="1000" dirty="0"/>
          </a:p>
          <a:p>
            <a:r>
              <a:rPr kumimoji="1" lang="ja-JP" altLang="en-US" sz="1000" dirty="0"/>
              <a:t>　・名前</a:t>
            </a:r>
            <a:endParaRPr kumimoji="1" lang="en-US" altLang="ja-JP" sz="1000" dirty="0"/>
          </a:p>
        </p:txBody>
      </p:sp>
      <p:sp>
        <p:nvSpPr>
          <p:cNvPr id="29" name="テキスト ボックス 28">
            <a:extLst>
              <a:ext uri="{FF2B5EF4-FFF2-40B4-BE49-F238E27FC236}">
                <a16:creationId xmlns:a16="http://schemas.microsoft.com/office/drawing/2014/main" id="{C7248BD0-31E5-4604-B226-36231541D875}"/>
              </a:ext>
            </a:extLst>
          </p:cNvPr>
          <p:cNvSpPr txBox="1"/>
          <p:nvPr/>
        </p:nvSpPr>
        <p:spPr>
          <a:xfrm>
            <a:off x="4271394" y="735210"/>
            <a:ext cx="1467068" cy="246221"/>
          </a:xfrm>
          <a:prstGeom prst="rect">
            <a:avLst/>
          </a:prstGeom>
          <a:noFill/>
        </p:spPr>
        <p:txBody>
          <a:bodyPr wrap="none" rtlCol="0">
            <a:spAutoFit/>
          </a:bodyPr>
          <a:lstStyle/>
          <a:p>
            <a:r>
              <a:rPr kumimoji="1" lang="ja-JP" altLang="en-US" sz="1000" b="1" dirty="0"/>
              <a:t>・部隊キャラと搭乗員</a:t>
            </a:r>
          </a:p>
        </p:txBody>
      </p:sp>
      <p:sp>
        <p:nvSpPr>
          <p:cNvPr id="30" name="テキスト ボックス 29">
            <a:extLst>
              <a:ext uri="{FF2B5EF4-FFF2-40B4-BE49-F238E27FC236}">
                <a16:creationId xmlns:a16="http://schemas.microsoft.com/office/drawing/2014/main" id="{D733B7CC-BC0C-428D-8F58-DFE73DDA87A5}"/>
              </a:ext>
            </a:extLst>
          </p:cNvPr>
          <p:cNvSpPr txBox="1"/>
          <p:nvPr/>
        </p:nvSpPr>
        <p:spPr>
          <a:xfrm>
            <a:off x="4463837" y="972317"/>
            <a:ext cx="3390672" cy="400110"/>
          </a:xfrm>
          <a:prstGeom prst="rect">
            <a:avLst/>
          </a:prstGeom>
          <a:noFill/>
        </p:spPr>
        <p:txBody>
          <a:bodyPr wrap="none" rtlCol="0">
            <a:spAutoFit/>
          </a:bodyPr>
          <a:lstStyle/>
          <a:p>
            <a:r>
              <a:rPr kumimoji="1" lang="ja-JP" altLang="en-US" sz="1000" dirty="0"/>
              <a:t>部隊キャラも搭乗員も本画面にてキャラを選ぶ。</a:t>
            </a:r>
            <a:endParaRPr kumimoji="1" lang="en-US" altLang="ja-JP" sz="1000" dirty="0"/>
          </a:p>
          <a:p>
            <a:r>
              <a:rPr kumimoji="1" lang="ja-JP" altLang="en-US" sz="1000" dirty="0"/>
              <a:t>キャラ情報については、部隊と搭乗員選択で変えたい。</a:t>
            </a:r>
            <a:endParaRPr kumimoji="1" lang="en-US" altLang="ja-JP" sz="1000" dirty="0"/>
          </a:p>
        </p:txBody>
      </p:sp>
      <p:sp>
        <p:nvSpPr>
          <p:cNvPr id="31" name="四角形: 角を丸くする 30">
            <a:extLst>
              <a:ext uri="{FF2B5EF4-FFF2-40B4-BE49-F238E27FC236}">
                <a16:creationId xmlns:a16="http://schemas.microsoft.com/office/drawing/2014/main" id="{3A9B84C7-D10A-4DF3-B6E4-905405FDBA09}"/>
              </a:ext>
            </a:extLst>
          </p:cNvPr>
          <p:cNvSpPr/>
          <p:nvPr/>
        </p:nvSpPr>
        <p:spPr>
          <a:xfrm>
            <a:off x="310849" y="4636183"/>
            <a:ext cx="3691984" cy="98084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rPr>
              <a:t>ここに表示されているキャラは「部隊に属していない（＝装備なし）」の状態であるため、長押しして詳細にいくことはない。</a:t>
            </a:r>
            <a:endParaRPr kumimoji="1" lang="en-US" altLang="ja-JP" sz="800" dirty="0">
              <a:solidFill>
                <a:schemeClr val="tx1"/>
              </a:solidFill>
            </a:endParaRPr>
          </a:p>
          <a:p>
            <a:endParaRPr kumimoji="1" lang="en-US" altLang="ja-JP" sz="800" dirty="0">
              <a:solidFill>
                <a:schemeClr val="tx1"/>
              </a:solidFill>
            </a:endParaRPr>
          </a:p>
          <a:p>
            <a:r>
              <a:rPr kumimoji="1" lang="ja-JP" altLang="en-US" sz="800" dirty="0">
                <a:solidFill>
                  <a:schemeClr val="tx1"/>
                </a:solidFill>
              </a:rPr>
              <a:t>もし必要とあらば次ページからのキャラ詳細で「何も装備していない」</a:t>
            </a:r>
            <a:endParaRPr kumimoji="1" lang="en-US" altLang="ja-JP" sz="800" dirty="0">
              <a:solidFill>
                <a:schemeClr val="tx1"/>
              </a:solidFill>
            </a:endParaRPr>
          </a:p>
          <a:p>
            <a:r>
              <a:rPr kumimoji="1" lang="ja-JP" altLang="en-US" sz="800" dirty="0">
                <a:solidFill>
                  <a:schemeClr val="tx1"/>
                </a:solidFill>
              </a:rPr>
              <a:t>状態の表示をする想定。</a:t>
            </a:r>
            <a:endParaRPr kumimoji="1" lang="en-US" altLang="ja-JP" sz="800" dirty="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co130.</a:t>
            </a:r>
            <a:r>
              <a:rPr kumimoji="1" lang="ja-JP" altLang="en-US" sz="1200" b="1" dirty="0"/>
              <a:t>部隊キャラ選択画面（単体）</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削除）</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
        <p:nvSpPr>
          <p:cNvPr id="2" name="四角形: 角を丸くする 1">
            <a:extLst>
              <a:ext uri="{FF2B5EF4-FFF2-40B4-BE49-F238E27FC236}">
                <a16:creationId xmlns:a16="http://schemas.microsoft.com/office/drawing/2014/main" id="{032006EB-3592-49D3-8E0E-D6472CAA419B}"/>
              </a:ext>
            </a:extLst>
          </p:cNvPr>
          <p:cNvSpPr/>
          <p:nvPr/>
        </p:nvSpPr>
        <p:spPr>
          <a:xfrm>
            <a:off x="270588" y="900039"/>
            <a:ext cx="8602824" cy="5361992"/>
          </a:xfrm>
          <a:prstGeom prst="roundRect">
            <a:avLst>
              <a:gd name="adj" fmla="val 7792"/>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n-ea"/>
              </a:rPr>
              <a:t>仕様削除</a:t>
            </a:r>
            <a:endParaRPr kumimoji="1" lang="en-US" altLang="ja-JP" dirty="0">
              <a:latin typeface="+mn-ea"/>
            </a:endParaRPr>
          </a:p>
          <a:p>
            <a:pPr algn="ctr"/>
            <a:r>
              <a:rPr kumimoji="1" lang="en-US" altLang="ja-JP" b="1" dirty="0">
                <a:solidFill>
                  <a:schemeClr val="bg1"/>
                </a:solidFill>
                <a:latin typeface="+mn-ea"/>
              </a:rPr>
              <a:t>2019-12-27</a:t>
            </a:r>
          </a:p>
          <a:p>
            <a:pPr algn="ctr"/>
            <a:r>
              <a:rPr kumimoji="1" lang="en-US" altLang="ja-JP" dirty="0">
                <a:latin typeface="+mn-ea"/>
              </a:rPr>
              <a:t>co120</a:t>
            </a:r>
            <a:r>
              <a:rPr kumimoji="1" lang="ja-JP" altLang="en-US" dirty="0">
                <a:latin typeface="+mn-ea"/>
              </a:rPr>
              <a:t>に統合。</a:t>
            </a:r>
          </a:p>
        </p:txBody>
      </p:sp>
    </p:spTree>
    <p:extLst>
      <p:ext uri="{BB962C8B-B14F-4D97-AF65-F5344CB8AC3E}">
        <p14:creationId xmlns:p14="http://schemas.microsoft.com/office/powerpoint/2010/main" val="331901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a:extLst>
              <a:ext uri="{FF2B5EF4-FFF2-40B4-BE49-F238E27FC236}">
                <a16:creationId xmlns:a16="http://schemas.microsoft.com/office/drawing/2014/main" id="{25A67688-5C7A-40E5-BABD-8FC6EAB7F222}"/>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490114"/>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734945"/>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35830" cy="276999"/>
          </a:xfrm>
          <a:prstGeom prst="rect">
            <a:avLst/>
          </a:prstGeom>
          <a:noFill/>
        </p:spPr>
        <p:txBody>
          <a:bodyPr wrap="none" rtlCol="0">
            <a:spAutoFit/>
          </a:bodyPr>
          <a:lstStyle/>
          <a:p>
            <a:r>
              <a:rPr kumimoji="1" lang="ja-JP" altLang="en-US" sz="1200" b="1" dirty="0"/>
              <a:t>○</a:t>
            </a:r>
            <a:r>
              <a:rPr kumimoji="1" lang="en-US" altLang="ja-JP" sz="1200" b="1" dirty="0"/>
              <a:t> co140.</a:t>
            </a:r>
            <a:r>
              <a:rPr kumimoji="1" lang="ja-JP" altLang="en-US" sz="1200" b="1" dirty="0"/>
              <a:t>部隊キャラ設定画面ーＴＲ（</a:t>
            </a:r>
            <a:r>
              <a:rPr kumimoji="1" lang="en-US" altLang="ja-JP" sz="1200" b="1" dirty="0"/>
              <a:t>1/6</a:t>
            </a:r>
            <a:r>
              <a:rPr kumimoji="1" lang="ja-JP" altLang="en-US" sz="1200" b="1" dirty="0"/>
              <a:t>）</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952677"/>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197508"/>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532341"/>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777172"/>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108841"/>
            <a:ext cx="2480166" cy="246221"/>
          </a:xfrm>
          <a:prstGeom prst="rect">
            <a:avLst/>
          </a:prstGeom>
          <a:noFill/>
        </p:spPr>
        <p:txBody>
          <a:bodyPr wrap="none" rtlCol="0">
            <a:spAutoFit/>
          </a:bodyPr>
          <a:lstStyle/>
          <a:p>
            <a:r>
              <a:rPr kumimoji="1" lang="en-US" altLang="ja-JP" sz="1000" b="1" dirty="0"/>
              <a:t>04.</a:t>
            </a:r>
            <a:r>
              <a:rPr kumimoji="1" lang="ja-JP" altLang="en-US" sz="1000" b="1" dirty="0"/>
              <a:t>キャラパラメータ</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353672"/>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14218"/>
            <a:ext cx="1261884" cy="246221"/>
          </a:xfrm>
          <a:prstGeom prst="rect">
            <a:avLst/>
          </a:prstGeom>
          <a:noFill/>
        </p:spPr>
        <p:txBody>
          <a:bodyPr wrap="none" rtlCol="0">
            <a:spAutoFit/>
          </a:bodyPr>
          <a:lstStyle/>
          <a:p>
            <a:r>
              <a:rPr kumimoji="1" lang="en-US" altLang="ja-JP" sz="1000" b="1"/>
              <a:t>05.</a:t>
            </a:r>
            <a:r>
              <a:rPr kumimoji="1" lang="ja-JP" altLang="en-US" sz="1000" b="1"/>
              <a:t>キャラアイコン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859049"/>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196265"/>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441096"/>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80"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1"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38307"/>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229259"/>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474090"/>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E1F426D3-BAB7-4C20-B1BD-928F7FB1632C}"/>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dirty="0"/>
              <a:t>○</a:t>
            </a:r>
            <a:r>
              <a:rPr kumimoji="1" lang="en-US" altLang="ja-JP" sz="1200" b="1" dirty="0"/>
              <a:t> co140.</a:t>
            </a:r>
            <a:r>
              <a:rPr kumimoji="1" lang="ja-JP" altLang="en-US" sz="1200" b="1" dirty="0"/>
              <a:t>部隊キャラ設定画面ーＴＲ（</a:t>
            </a:r>
            <a:r>
              <a:rPr kumimoji="1" lang="en-US" altLang="ja-JP" sz="1200" b="1" dirty="0"/>
              <a:t>2/6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616325"/>
            <a:ext cx="1133644" cy="246221"/>
          </a:xfrm>
          <a:prstGeom prst="rect">
            <a:avLst/>
          </a:prstGeom>
          <a:noFill/>
        </p:spPr>
        <p:txBody>
          <a:bodyPr wrap="none" rtlCol="0">
            <a:spAutoFit/>
          </a:bodyPr>
          <a:lstStyle/>
          <a:p>
            <a:r>
              <a:rPr kumimoji="1" lang="en-US" altLang="ja-JP" sz="1000" b="1"/>
              <a:t>08.</a:t>
            </a:r>
            <a:r>
              <a:rPr kumimoji="1" lang="ja-JP" altLang="en-US" sz="1000" b="1"/>
              <a:t>リーダー効果</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861156"/>
            <a:ext cx="3717684" cy="1169551"/>
          </a:xfrm>
          <a:prstGeom prst="rect">
            <a:avLst/>
          </a:prstGeom>
          <a:noFill/>
        </p:spPr>
        <p:txBody>
          <a:bodyPr wrap="none" rtlCol="0">
            <a:spAutoFit/>
          </a:bodyPr>
          <a:lstStyle/>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．リーダー効果説明（１６文字</a:t>
            </a:r>
            <a:r>
              <a:rPr kumimoji="1" lang="en-US" altLang="ja-JP" sz="1000"/>
              <a:t>×</a:t>
            </a:r>
            <a:r>
              <a:rPr kumimoji="1" lang="ja-JP" altLang="en-US" sz="1000"/>
              <a:t>２）</a:t>
            </a:r>
            <a:endParaRPr kumimoji="1" lang="en-US" altLang="ja-JP" sz="1000"/>
          </a:p>
          <a:p>
            <a:r>
              <a:rPr kumimoji="1" lang="en-US" altLang="ja-JP" sz="1000"/>
              <a:t>※</a:t>
            </a:r>
            <a:r>
              <a:rPr kumimoji="1" lang="ja-JP" altLang="en-US" sz="1000"/>
              <a:t>リーダー効果がないもの、については「ー」で埋める。</a:t>
            </a:r>
            <a:endParaRPr kumimoji="1" lang="en-US" altLang="ja-JP" sz="1000"/>
          </a:p>
          <a:p>
            <a:r>
              <a:rPr kumimoji="1" lang="ja-JP" altLang="en-US" sz="1000"/>
              <a:t>　リーダーでない場合はリーダ効果の文字を暗転させる。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95605"/>
            <a:ext cx="1199627" cy="246221"/>
          </a:xfrm>
          <a:prstGeom prst="rect">
            <a:avLst/>
          </a:prstGeom>
          <a:noFill/>
        </p:spPr>
        <p:txBody>
          <a:bodyPr wrap="square" rtlCol="0">
            <a:noAutofit/>
          </a:bodyPr>
          <a:lstStyle/>
          <a:p>
            <a:r>
              <a:rPr kumimoji="1" lang="en-US" altLang="ja-JP" sz="1000" b="1"/>
              <a:t>09.</a:t>
            </a:r>
            <a:r>
              <a:rPr kumimoji="1" lang="ja-JP" altLang="en-US" sz="1000" b="1"/>
              <a:t>バトル効果</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40436"/>
            <a:ext cx="4288353" cy="707886"/>
          </a:xfrm>
          <a:prstGeom prst="rect">
            <a:avLst/>
          </a:prstGeom>
          <a:noFill/>
        </p:spPr>
        <p:txBody>
          <a:bodyPr wrap="none" rtlCol="0">
            <a:spAutoFit/>
          </a:bodyPr>
          <a:lstStyle/>
          <a:p>
            <a:r>
              <a:rPr kumimoji="1" lang="ja-JP" altLang="en-US" sz="1000"/>
              <a:t>以前でいうスキル。選択されているカードのバトル効果を表示する。</a:t>
            </a:r>
            <a:endParaRPr kumimoji="1" lang="en-US" altLang="ja-JP" sz="1000"/>
          </a:p>
          <a:p>
            <a:r>
              <a:rPr kumimoji="1" lang="en-US" altLang="ja-JP" sz="1000"/>
              <a:t>1</a:t>
            </a:r>
            <a:r>
              <a:rPr kumimoji="1" lang="ja-JP" altLang="en-US" sz="1000"/>
              <a:t>．バトル効果自体を表すアイコン。（見出し的な意味合い）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．バトル効果名（１６文字）</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71395" y="4120797"/>
            <a:ext cx="1261884" cy="246221"/>
          </a:xfrm>
          <a:prstGeom prst="rect">
            <a:avLst/>
          </a:prstGeom>
          <a:noFill/>
        </p:spPr>
        <p:txBody>
          <a:bodyPr wrap="none" rtlCol="0">
            <a:spAutoFit/>
          </a:bodyPr>
          <a:lstStyle/>
          <a:p>
            <a:r>
              <a:rPr kumimoji="1" lang="en-US" altLang="ja-JP" sz="1000" b="1"/>
              <a:t>10.</a:t>
            </a:r>
            <a:r>
              <a:rPr kumimoji="1" lang="ja-JP" altLang="en-US" sz="1000" b="1"/>
              <a:t>ＴＲ換装ボタン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63838" y="4365628"/>
            <a:ext cx="2492990" cy="246221"/>
          </a:xfrm>
          <a:prstGeom prst="rect">
            <a:avLst/>
          </a:prstGeom>
          <a:noFill/>
        </p:spPr>
        <p:txBody>
          <a:bodyPr wrap="none" rtlCol="0">
            <a:spAutoFit/>
          </a:bodyPr>
          <a:lstStyle/>
          <a:p>
            <a:r>
              <a:rPr kumimoji="1" lang="ja-JP" altLang="en-US" sz="1000"/>
              <a:t>ＴＲカードを切り替えるためのボタン。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440745"/>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685576"/>
            <a:ext cx="3903633" cy="861774"/>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4677139"/>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4921970"/>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sp>
        <p:nvSpPr>
          <p:cNvPr id="98" name="テキスト ボックス 97">
            <a:extLst>
              <a:ext uri="{FF2B5EF4-FFF2-40B4-BE49-F238E27FC236}">
                <a16:creationId xmlns:a16="http://schemas.microsoft.com/office/drawing/2014/main" id="{B09A3796-124B-456E-B03E-FF7BF3ACC7CA}"/>
              </a:ext>
            </a:extLst>
          </p:cNvPr>
          <p:cNvSpPr txBox="1"/>
          <p:nvPr/>
        </p:nvSpPr>
        <p:spPr>
          <a:xfrm>
            <a:off x="4271395" y="5233481"/>
            <a:ext cx="1005403" cy="246221"/>
          </a:xfrm>
          <a:prstGeom prst="rect">
            <a:avLst/>
          </a:prstGeom>
          <a:noFill/>
        </p:spPr>
        <p:txBody>
          <a:bodyPr wrap="none" rtlCol="0">
            <a:spAutoFit/>
          </a:bodyPr>
          <a:lstStyle/>
          <a:p>
            <a:r>
              <a:rPr kumimoji="1" lang="en-US" altLang="ja-JP" sz="1000" b="1"/>
              <a:t>12.</a:t>
            </a:r>
            <a:r>
              <a:rPr kumimoji="1" lang="ja-JP" altLang="en-US" sz="1000" b="1"/>
              <a:t>ページ表示</a:t>
            </a:r>
          </a:p>
        </p:txBody>
      </p:sp>
      <p:sp>
        <p:nvSpPr>
          <p:cNvPr id="99" name="テキスト ボックス 98">
            <a:extLst>
              <a:ext uri="{FF2B5EF4-FFF2-40B4-BE49-F238E27FC236}">
                <a16:creationId xmlns:a16="http://schemas.microsoft.com/office/drawing/2014/main" id="{FF112DA5-B7BE-4FBE-AAF3-A88F01363AAB}"/>
              </a:ext>
            </a:extLst>
          </p:cNvPr>
          <p:cNvSpPr txBox="1"/>
          <p:nvPr/>
        </p:nvSpPr>
        <p:spPr>
          <a:xfrm>
            <a:off x="4463838" y="5478312"/>
            <a:ext cx="1980029" cy="246221"/>
          </a:xfrm>
          <a:prstGeom prst="rect">
            <a:avLst/>
          </a:prstGeom>
          <a:noFill/>
        </p:spPr>
        <p:txBody>
          <a:bodyPr wrap="none" rtlCol="0">
            <a:spAutoFit/>
          </a:bodyPr>
          <a:lstStyle/>
          <a:p>
            <a:r>
              <a:rPr kumimoji="1" lang="ja-JP" altLang="en-US" sz="1000"/>
              <a:t>ページの切り替えを示す表示。</a:t>
            </a:r>
            <a:endParaRPr kumimoji="1" lang="en-US" altLang="ja-JP" sz="1000"/>
          </a:p>
        </p:txBody>
      </p:sp>
      <p:cxnSp>
        <p:nvCxnSpPr>
          <p:cNvPr id="101" name="直線コネクタ 100">
            <a:extLst>
              <a:ext uri="{FF2B5EF4-FFF2-40B4-BE49-F238E27FC236}">
                <a16:creationId xmlns:a16="http://schemas.microsoft.com/office/drawing/2014/main" id="{5C0B13F6-1198-4AD5-8265-42B91A52A79F}"/>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703EA8C3-04A8-4983-9DAD-E443F34437D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103" name="直線コネクタ 102">
            <a:extLst>
              <a:ext uri="{FF2B5EF4-FFF2-40B4-BE49-F238E27FC236}">
                <a16:creationId xmlns:a16="http://schemas.microsoft.com/office/drawing/2014/main" id="{68E460D0-F17C-4484-AB34-F5595A4AD011}"/>
              </a:ext>
            </a:extLst>
          </p:cNvPr>
          <p:cNvCxnSpPr>
            <a:cxnSpLocks/>
            <a:endCxn id="111"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E5B62-55D6-4CCD-B0AE-EFF7267C93F9}"/>
              </a:ext>
            </a:extLst>
          </p:cNvPr>
          <p:cNvCxnSpPr>
            <a:cxnSpLocks/>
            <a:endCxn id="11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9FF1D64-F7AC-48AF-AFB8-25B1F1833E50}"/>
              </a:ext>
            </a:extLst>
          </p:cNvPr>
          <p:cNvCxnSpPr>
            <a:cxnSpLocks/>
            <a:endCxn id="113"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A794A8C8-129D-4E8E-9BB4-1F68B38ABA17}"/>
              </a:ext>
            </a:extLst>
          </p:cNvPr>
          <p:cNvCxnSpPr>
            <a:cxnSpLocks/>
            <a:endCxn id="114"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C872F0D5-C39F-420F-87FF-3072340F1012}"/>
              </a:ext>
            </a:extLst>
          </p:cNvPr>
          <p:cNvCxnSpPr>
            <a:cxnSpLocks/>
            <a:endCxn id="115"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34C25C1-3747-4101-B81C-0D172C4C9C3B}"/>
              </a:ext>
            </a:extLst>
          </p:cNvPr>
          <p:cNvCxnSpPr>
            <a:cxnSpLocks/>
            <a:endCxn id="116"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62168FF1-5CF4-43C4-BB89-C7F88DA86720}"/>
              </a:ext>
            </a:extLst>
          </p:cNvPr>
          <p:cNvCxnSpPr>
            <a:cxnSpLocks/>
            <a:endCxn id="117"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DA752068-F64B-4C21-B109-631F31379CD9}"/>
              </a:ext>
            </a:extLst>
          </p:cNvPr>
          <p:cNvCxnSpPr>
            <a:cxnSpLocks/>
            <a:endCxn id="118"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5EFF8AF7-43AD-4462-A030-090C68F413EE}"/>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112" name="テキスト ボックス 111">
            <a:extLst>
              <a:ext uri="{FF2B5EF4-FFF2-40B4-BE49-F238E27FC236}">
                <a16:creationId xmlns:a16="http://schemas.microsoft.com/office/drawing/2014/main" id="{B23C983A-6E7C-4C8F-A57A-A18E47989A68}"/>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113" name="テキスト ボックス 112">
            <a:extLst>
              <a:ext uri="{FF2B5EF4-FFF2-40B4-BE49-F238E27FC236}">
                <a16:creationId xmlns:a16="http://schemas.microsoft.com/office/drawing/2014/main" id="{C4B03C2E-D3C1-46F3-A5E8-8EFD5215E36A}"/>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114" name="テキスト ボックス 113">
            <a:extLst>
              <a:ext uri="{FF2B5EF4-FFF2-40B4-BE49-F238E27FC236}">
                <a16:creationId xmlns:a16="http://schemas.microsoft.com/office/drawing/2014/main" id="{F6EE1DF9-F065-4A8D-B820-03F4D869E2B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115" name="テキスト ボックス 114">
            <a:extLst>
              <a:ext uri="{FF2B5EF4-FFF2-40B4-BE49-F238E27FC236}">
                <a16:creationId xmlns:a16="http://schemas.microsoft.com/office/drawing/2014/main" id="{9233BA56-E734-4B01-AAD7-42A72BCE9ADF}"/>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16" name="テキスト ボックス 115">
            <a:extLst>
              <a:ext uri="{FF2B5EF4-FFF2-40B4-BE49-F238E27FC236}">
                <a16:creationId xmlns:a16="http://schemas.microsoft.com/office/drawing/2014/main" id="{C4E2C9A5-BD0A-4A16-BD9D-C6746AF1C25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17" name="テキスト ボックス 116">
            <a:extLst>
              <a:ext uri="{FF2B5EF4-FFF2-40B4-BE49-F238E27FC236}">
                <a16:creationId xmlns:a16="http://schemas.microsoft.com/office/drawing/2014/main" id="{075891A2-247F-4AF1-924A-EFBCAF66B47E}"/>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18" name="テキスト ボックス 117">
            <a:extLst>
              <a:ext uri="{FF2B5EF4-FFF2-40B4-BE49-F238E27FC236}">
                <a16:creationId xmlns:a16="http://schemas.microsoft.com/office/drawing/2014/main" id="{6CE33C2D-5597-4A73-ABD1-66C014AD01A4}"/>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19" name="テキスト ボックス 118">
            <a:extLst>
              <a:ext uri="{FF2B5EF4-FFF2-40B4-BE49-F238E27FC236}">
                <a16:creationId xmlns:a16="http://schemas.microsoft.com/office/drawing/2014/main" id="{C99BD08B-A10E-4364-9F1D-4DC1AD2E529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20" name="テキスト ボックス 119">
            <a:extLst>
              <a:ext uri="{FF2B5EF4-FFF2-40B4-BE49-F238E27FC236}">
                <a16:creationId xmlns:a16="http://schemas.microsoft.com/office/drawing/2014/main" id="{5BE24D1F-CEE5-4777-8C56-DCFABC11548E}"/>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21" name="直線コネクタ 120">
            <a:extLst>
              <a:ext uri="{FF2B5EF4-FFF2-40B4-BE49-F238E27FC236}">
                <a16:creationId xmlns:a16="http://schemas.microsoft.com/office/drawing/2014/main" id="{789EBE2C-2220-4151-A2CB-11F8B71511EE}"/>
              </a:ext>
            </a:extLst>
          </p:cNvPr>
          <p:cNvCxnSpPr>
            <a:cxnSpLocks/>
            <a:endCxn id="120"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36D26356-0F2D-426E-AE30-D98FA4FA5315}"/>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23" name="直線コネクタ 122">
            <a:extLst>
              <a:ext uri="{FF2B5EF4-FFF2-40B4-BE49-F238E27FC236}">
                <a16:creationId xmlns:a16="http://schemas.microsoft.com/office/drawing/2014/main" id="{745F1FE1-A2D6-4763-A4D4-CB0FD1E53FC9}"/>
              </a:ext>
            </a:extLst>
          </p:cNvPr>
          <p:cNvCxnSpPr>
            <a:cxnSpLocks/>
            <a:endCxn id="122"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55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図 107">
            <a:extLst>
              <a:ext uri="{FF2B5EF4-FFF2-40B4-BE49-F238E27FC236}">
                <a16:creationId xmlns:a16="http://schemas.microsoft.com/office/drawing/2014/main" id="{8873115D-90FD-4E40-BDEE-BD1FF341CEA9}"/>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dirty="0"/>
              <a:t>○</a:t>
            </a:r>
            <a:r>
              <a:rPr kumimoji="1" lang="en-US" altLang="ja-JP" sz="1200" b="1" dirty="0"/>
              <a:t> co140.</a:t>
            </a:r>
            <a:r>
              <a:rPr kumimoji="1" lang="ja-JP" altLang="en-US" sz="1200" b="1" dirty="0"/>
              <a:t>部隊キャラ設定画面ーＴＲ（</a:t>
            </a:r>
            <a:r>
              <a:rPr kumimoji="1" lang="en-US" altLang="ja-JP" sz="1200" b="1" dirty="0"/>
              <a:t>3/6</a:t>
            </a:r>
            <a:r>
              <a:rPr kumimoji="1" lang="ja-JP" altLang="en-US" sz="1200" b="1" dirty="0"/>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065507135"/>
              </p:ext>
            </p:extLst>
          </p:nvPr>
        </p:nvGraphicFramePr>
        <p:xfrm>
          <a:off x="4293205" y="1072995"/>
          <a:ext cx="3864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効果を表示するカードを切り替える</a:t>
                      </a:r>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ＴＲ換装ボタンタップ</a:t>
                      </a:r>
                    </a:p>
                  </a:txBody>
                  <a:tcPr>
                    <a:solidFill>
                      <a:schemeClr val="bg1"/>
                    </a:solidFill>
                  </a:tcPr>
                </a:tc>
                <a:tc>
                  <a:txBody>
                    <a:bodyPr/>
                    <a:lstStyle/>
                    <a:p>
                      <a:r>
                        <a:rPr kumimoji="1" lang="ja-JP" altLang="en-US" sz="1000"/>
                        <a:t>ＴＲセット画面に遷移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705054"/>
            <a:ext cx="1659429" cy="246221"/>
          </a:xfrm>
          <a:prstGeom prst="rect">
            <a:avLst/>
          </a:prstGeom>
          <a:noFill/>
        </p:spPr>
        <p:txBody>
          <a:bodyPr wrap="none" rtlCol="0">
            <a:spAutoFit/>
          </a:bodyPr>
          <a:lstStyle/>
          <a:p>
            <a:r>
              <a:rPr kumimoji="1" lang="ja-JP" altLang="en-US" sz="1000" b="1" dirty="0"/>
              <a:t>・操作</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修正）</a:t>
            </a:r>
          </a:p>
        </p:txBody>
      </p:sp>
      <p:cxnSp>
        <p:nvCxnSpPr>
          <p:cNvPr id="54" name="直線コネクタ 53">
            <a:extLst>
              <a:ext uri="{FF2B5EF4-FFF2-40B4-BE49-F238E27FC236}">
                <a16:creationId xmlns:a16="http://schemas.microsoft.com/office/drawing/2014/main" id="{93535A71-2AE0-495F-8C8C-5C693011C036}"/>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6839261-3833-4B37-8BA0-009C2E0FD16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58" name="直線コネクタ 57">
            <a:extLst>
              <a:ext uri="{FF2B5EF4-FFF2-40B4-BE49-F238E27FC236}">
                <a16:creationId xmlns:a16="http://schemas.microsoft.com/office/drawing/2014/main" id="{E480927D-70F4-4A9B-84C4-D4643E84D708}"/>
              </a:ext>
            </a:extLst>
          </p:cNvPr>
          <p:cNvCxnSpPr>
            <a:cxnSpLocks/>
            <a:endCxn id="8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4A5B2A-076D-44C1-9825-33108ED1EAB7}"/>
              </a:ext>
            </a:extLst>
          </p:cNvPr>
          <p:cNvCxnSpPr>
            <a:cxnSpLocks/>
            <a:endCxn id="81"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F31ABE-69AD-406F-9F06-3F9739F21C1E}"/>
              </a:ext>
            </a:extLst>
          </p:cNvPr>
          <p:cNvCxnSpPr>
            <a:cxnSpLocks/>
            <a:endCxn id="82"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E83ECB9-3DD8-49A5-B89D-29166AADBEC2}"/>
              </a:ext>
            </a:extLst>
          </p:cNvPr>
          <p:cNvCxnSpPr>
            <a:cxnSpLocks/>
            <a:endCxn id="98"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3BB65D4F-3A67-4589-B977-8F3CB9D3531F}"/>
              </a:ext>
            </a:extLst>
          </p:cNvPr>
          <p:cNvCxnSpPr>
            <a:cxnSpLocks/>
            <a:endCxn id="99"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9982E1D-7DFD-4062-A621-D45ABEAE76BB}"/>
              </a:ext>
            </a:extLst>
          </p:cNvPr>
          <p:cNvCxnSpPr>
            <a:cxnSpLocks/>
            <a:endCxn id="100"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9CE305AC-936B-4B0F-AFA6-68A130F78614}"/>
              </a:ext>
            </a:extLst>
          </p:cNvPr>
          <p:cNvCxnSpPr>
            <a:cxnSpLocks/>
            <a:endCxn id="101"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03ED904-4D02-49BC-8710-D60C9436C472}"/>
              </a:ext>
            </a:extLst>
          </p:cNvPr>
          <p:cNvCxnSpPr>
            <a:cxnSpLocks/>
            <a:endCxn id="102"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28C204C3-C1AD-40CF-91A3-A750BC1C410D}"/>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81" name="テキスト ボックス 80">
            <a:extLst>
              <a:ext uri="{FF2B5EF4-FFF2-40B4-BE49-F238E27FC236}">
                <a16:creationId xmlns:a16="http://schemas.microsoft.com/office/drawing/2014/main" id="{4C19F102-598E-4E14-9B27-65ED33C9ED80}"/>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82" name="テキスト ボックス 81">
            <a:extLst>
              <a:ext uri="{FF2B5EF4-FFF2-40B4-BE49-F238E27FC236}">
                <a16:creationId xmlns:a16="http://schemas.microsoft.com/office/drawing/2014/main" id="{CECC7E6C-608C-4883-AA46-C7DADC6A69F4}"/>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98" name="テキスト ボックス 97">
            <a:extLst>
              <a:ext uri="{FF2B5EF4-FFF2-40B4-BE49-F238E27FC236}">
                <a16:creationId xmlns:a16="http://schemas.microsoft.com/office/drawing/2014/main" id="{051D5567-673B-489C-95DA-2B72CA145CE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99" name="テキスト ボックス 98">
            <a:extLst>
              <a:ext uri="{FF2B5EF4-FFF2-40B4-BE49-F238E27FC236}">
                <a16:creationId xmlns:a16="http://schemas.microsoft.com/office/drawing/2014/main" id="{AC1A6105-8E66-4AF6-BB03-F869708AC6B9}"/>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00" name="テキスト ボックス 99">
            <a:extLst>
              <a:ext uri="{FF2B5EF4-FFF2-40B4-BE49-F238E27FC236}">
                <a16:creationId xmlns:a16="http://schemas.microsoft.com/office/drawing/2014/main" id="{BF5101E8-1E5E-4304-A48E-BAAD7A0DF56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01" name="テキスト ボックス 100">
            <a:extLst>
              <a:ext uri="{FF2B5EF4-FFF2-40B4-BE49-F238E27FC236}">
                <a16:creationId xmlns:a16="http://schemas.microsoft.com/office/drawing/2014/main" id="{4C66F49F-6D12-4114-ACBC-D979C3696505}"/>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02" name="テキスト ボックス 101">
            <a:extLst>
              <a:ext uri="{FF2B5EF4-FFF2-40B4-BE49-F238E27FC236}">
                <a16:creationId xmlns:a16="http://schemas.microsoft.com/office/drawing/2014/main" id="{1E9DF237-99A0-44AC-A518-62D3038E79ED}"/>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03" name="テキスト ボックス 102">
            <a:extLst>
              <a:ext uri="{FF2B5EF4-FFF2-40B4-BE49-F238E27FC236}">
                <a16:creationId xmlns:a16="http://schemas.microsoft.com/office/drawing/2014/main" id="{D27C36FC-AB0A-4ABD-946F-0D28245474B6}"/>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04" name="テキスト ボックス 103">
            <a:extLst>
              <a:ext uri="{FF2B5EF4-FFF2-40B4-BE49-F238E27FC236}">
                <a16:creationId xmlns:a16="http://schemas.microsoft.com/office/drawing/2014/main" id="{8BC31D08-6A05-47B7-BACC-114ACDC3BE7A}"/>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05" name="直線コネクタ 104">
            <a:extLst>
              <a:ext uri="{FF2B5EF4-FFF2-40B4-BE49-F238E27FC236}">
                <a16:creationId xmlns:a16="http://schemas.microsoft.com/office/drawing/2014/main" id="{F7692BF6-FB94-4C94-867C-2B6CA90F4E70}"/>
              </a:ext>
            </a:extLst>
          </p:cNvPr>
          <p:cNvCxnSpPr>
            <a:cxnSpLocks/>
            <a:endCxn id="104"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8366184D-DFD1-4E27-A500-E7E307213207}"/>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07" name="直線コネクタ 106">
            <a:extLst>
              <a:ext uri="{FF2B5EF4-FFF2-40B4-BE49-F238E27FC236}">
                <a16:creationId xmlns:a16="http://schemas.microsoft.com/office/drawing/2014/main" id="{D5FB2EE1-92E8-4D91-B4EB-CFB08CB8F68C}"/>
              </a:ext>
            </a:extLst>
          </p:cNvPr>
          <p:cNvCxnSpPr>
            <a:cxnSpLocks/>
            <a:endCxn id="106"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04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●部隊のコピー</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新規）</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553998"/>
          </a:xfrm>
          <a:prstGeom prst="rect">
            <a:avLst/>
          </a:prstGeom>
          <a:noFill/>
        </p:spPr>
        <p:txBody>
          <a:bodyPr wrap="square" rtlCol="0">
            <a:spAutoFit/>
          </a:bodyPr>
          <a:lstStyle/>
          <a:p>
            <a:r>
              <a:rPr kumimoji="1" lang="ja-JP" altLang="en-US" sz="1000" dirty="0"/>
              <a:t>部隊は５か所に設定できるが、部隊の設定を他の場所にコピーすることができる。</a:t>
            </a:r>
            <a:endParaRPr kumimoji="1" lang="en-US" altLang="ja-JP" sz="1000" dirty="0"/>
          </a:p>
          <a:p>
            <a:endParaRPr kumimoji="1" lang="en-US" altLang="ja-JP" sz="1000" dirty="0"/>
          </a:p>
          <a:p>
            <a:r>
              <a:rPr kumimoji="1" lang="ja-JP" altLang="en-US" sz="1000" dirty="0"/>
              <a:t>部隊編成のコピーボタンをタップして、コピー先を選択することでその場所を同じ設定にする。</a:t>
            </a:r>
            <a:endParaRPr kumimoji="1" lang="en-US" altLang="ja-JP" sz="1000" dirty="0"/>
          </a:p>
        </p:txBody>
      </p:sp>
    </p:spTree>
    <p:extLst>
      <p:ext uri="{BB962C8B-B14F-4D97-AF65-F5344CB8AC3E}">
        <p14:creationId xmlns:p14="http://schemas.microsoft.com/office/powerpoint/2010/main" val="343480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F147062-1C3E-47CC-BC37-478E235EB97E}"/>
              </a:ext>
            </a:extLst>
          </p:cNvPr>
          <p:cNvPicPr>
            <a:picLocks noChangeAspect="1"/>
          </p:cNvPicPr>
          <p:nvPr/>
        </p:nvPicPr>
        <p:blipFill>
          <a:blip r:embed="rId2"/>
          <a:stretch>
            <a:fillRect/>
          </a:stretch>
        </p:blipFill>
        <p:spPr>
          <a:xfrm>
            <a:off x="734473" y="909083"/>
            <a:ext cx="2010621" cy="35660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dirty="0"/>
              <a:t>○</a:t>
            </a:r>
            <a:r>
              <a:rPr kumimoji="1" lang="en-US" altLang="ja-JP" sz="1200" b="1" dirty="0"/>
              <a:t> co140a.</a:t>
            </a:r>
            <a:r>
              <a:rPr kumimoji="1" lang="ja-JP" altLang="en-US" sz="1200" b="1" dirty="0"/>
              <a:t>部隊キャラ設定画面ー武器（</a:t>
            </a:r>
            <a:r>
              <a:rPr kumimoji="1" lang="en-US" altLang="ja-JP" sz="1200" b="1" dirty="0"/>
              <a:t>4/6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133644" cy="246221"/>
          </a:xfrm>
          <a:prstGeom prst="rect">
            <a:avLst/>
          </a:prstGeom>
          <a:noFill/>
        </p:spPr>
        <p:txBody>
          <a:bodyPr wrap="none" rtlCol="0">
            <a:spAutoFit/>
          </a:bodyPr>
          <a:lstStyle/>
          <a:p>
            <a:r>
              <a:rPr kumimoji="1" lang="en-US" altLang="ja-JP" sz="1000" b="1"/>
              <a:t>01.</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1980029" cy="246221"/>
          </a:xfrm>
          <a:prstGeom prst="rect">
            <a:avLst/>
          </a:prstGeom>
          <a:noFill/>
        </p:spPr>
        <p:txBody>
          <a:bodyPr wrap="none" rtlCol="0">
            <a:spAutoFit/>
          </a:bodyPr>
          <a:lstStyle/>
          <a:p>
            <a:r>
              <a:rPr kumimoji="1" lang="ja-JP" altLang="en-US" sz="1000"/>
              <a:t>装備している武器のアイコン。</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054275"/>
            <a:ext cx="1040670" cy="246221"/>
          </a:xfrm>
          <a:prstGeom prst="rect">
            <a:avLst/>
          </a:prstGeom>
          <a:noFill/>
        </p:spPr>
        <p:txBody>
          <a:bodyPr wrap="none" rtlCol="0">
            <a:spAutoFit/>
          </a:bodyPr>
          <a:lstStyle/>
          <a:p>
            <a:r>
              <a:rPr kumimoji="1" lang="en-US" altLang="ja-JP" sz="1000" b="1"/>
              <a:t>02.</a:t>
            </a:r>
            <a:r>
              <a:rPr kumimoji="1" lang="ja-JP" altLang="en-US" sz="1000" b="1"/>
              <a:t> 武器レベル</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299106"/>
            <a:ext cx="1082348" cy="246221"/>
          </a:xfrm>
          <a:prstGeom prst="rect">
            <a:avLst/>
          </a:prstGeom>
          <a:noFill/>
        </p:spPr>
        <p:txBody>
          <a:bodyPr wrap="none" rtlCol="0">
            <a:spAutoFit/>
          </a:bodyPr>
          <a:lstStyle/>
          <a:p>
            <a:r>
              <a:rPr kumimoji="1" lang="ja-JP" altLang="en-US" sz="1000"/>
              <a:t>武器のレベル。</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38637"/>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1883468"/>
            <a:ext cx="1980029" cy="246221"/>
          </a:xfrm>
          <a:prstGeom prst="rect">
            <a:avLst/>
          </a:prstGeom>
          <a:noFill/>
        </p:spPr>
        <p:txBody>
          <a:bodyPr wrap="none" rtlCol="0">
            <a:spAutoFit/>
          </a:bodyPr>
          <a:lstStyle/>
          <a:p>
            <a:r>
              <a:rPr kumimoji="1" lang="ja-JP" altLang="en-US" sz="1000"/>
              <a:t>武器の名前。（最大１６文字）</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83350"/>
            <a:ext cx="2351926" cy="246221"/>
          </a:xfrm>
          <a:prstGeom prst="rect">
            <a:avLst/>
          </a:prstGeom>
          <a:noFill/>
        </p:spPr>
        <p:txBody>
          <a:bodyPr wrap="none" rtlCol="0">
            <a:spAutoFit/>
          </a:bodyPr>
          <a:lstStyle/>
          <a:p>
            <a:r>
              <a:rPr kumimoji="1" lang="en-US" altLang="ja-JP" sz="1000" b="1" dirty="0"/>
              <a:t>05.</a:t>
            </a:r>
            <a:r>
              <a:rPr kumimoji="1" lang="ja-JP" altLang="en-US" sz="1000" b="1" dirty="0"/>
              <a:t>武器パラメータ</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28181"/>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962710"/>
            <a:ext cx="1261884" cy="246221"/>
          </a:xfrm>
          <a:prstGeom prst="rect">
            <a:avLst/>
          </a:prstGeom>
          <a:noFill/>
        </p:spPr>
        <p:txBody>
          <a:bodyPr wrap="none" rtlCol="0">
            <a:spAutoFit/>
          </a:bodyPr>
          <a:lstStyle/>
          <a:p>
            <a:r>
              <a:rPr kumimoji="1" lang="en-US" altLang="ja-JP" sz="1000" b="1"/>
              <a:t>06.</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207541"/>
            <a:ext cx="2492990" cy="553998"/>
          </a:xfrm>
          <a:prstGeom prst="rect">
            <a:avLst/>
          </a:prstGeom>
          <a:noFill/>
        </p:spPr>
        <p:txBody>
          <a:bodyPr wrap="none" rtlCol="0">
            <a:spAutoFit/>
          </a:bodyPr>
          <a:lstStyle/>
          <a:p>
            <a:r>
              <a:rPr kumimoji="1" lang="ja-JP" altLang="en-US" sz="1000"/>
              <a:t>装備している武器の武器種のアイコン。</a:t>
            </a:r>
            <a:endParaRPr kumimoji="1" lang="en-US" altLang="ja-JP" sz="1000"/>
          </a:p>
          <a:p>
            <a:r>
              <a:rPr kumimoji="1" lang="ja-JP" altLang="en-US" sz="1000"/>
              <a:t>軽連射／重連射／一発／範囲／レーザー</a:t>
            </a:r>
            <a:endParaRPr kumimoji="1" lang="en-US" altLang="ja-JP" sz="1000"/>
          </a:p>
          <a:p>
            <a:r>
              <a:rPr kumimoji="1" lang="en-US" altLang="ja-JP" sz="1000"/>
              <a:t>※</a:t>
            </a:r>
            <a:r>
              <a:rPr kumimoji="1" lang="ja-JP" altLang="en-US" sz="1000"/>
              <a:t>一発は名前変える予定。</a:t>
            </a:r>
            <a:endParaRPr kumimoji="1" lang="en-US" altLang="ja-JP" sz="1000"/>
          </a:p>
        </p:txBody>
      </p: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2"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82" name="テキスト ボックス 81">
            <a:extLst>
              <a:ext uri="{FF2B5EF4-FFF2-40B4-BE49-F238E27FC236}">
                <a16:creationId xmlns:a16="http://schemas.microsoft.com/office/drawing/2014/main" id="{E519D417-1049-479D-898C-C41E8576F0F0}"/>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83" name="テキスト ボックス 82">
            <a:extLst>
              <a:ext uri="{FF2B5EF4-FFF2-40B4-BE49-F238E27FC236}">
                <a16:creationId xmlns:a16="http://schemas.microsoft.com/office/drawing/2014/main" id="{D7857895-6E6A-4875-AF93-22FB2E4E5F87}"/>
              </a:ext>
            </a:extLst>
          </p:cNvPr>
          <p:cNvSpPr txBox="1"/>
          <p:nvPr/>
        </p:nvSpPr>
        <p:spPr>
          <a:xfrm>
            <a:off x="4314380" y="4832904"/>
            <a:ext cx="1005403" cy="246221"/>
          </a:xfrm>
          <a:prstGeom prst="rect">
            <a:avLst/>
          </a:prstGeom>
          <a:noFill/>
        </p:spPr>
        <p:txBody>
          <a:bodyPr wrap="none" rtlCol="0">
            <a:spAutoFit/>
          </a:bodyPr>
          <a:lstStyle/>
          <a:p>
            <a:r>
              <a:rPr kumimoji="1" lang="en-US" altLang="ja-JP" sz="1000" b="1"/>
              <a:t>07.</a:t>
            </a:r>
            <a:r>
              <a:rPr kumimoji="1" lang="ja-JP" altLang="en-US" sz="1000" b="1"/>
              <a:t>武器パーツ</a:t>
            </a:r>
          </a:p>
        </p:txBody>
      </p:sp>
      <p:sp>
        <p:nvSpPr>
          <p:cNvPr id="84" name="テキスト ボックス 83">
            <a:extLst>
              <a:ext uri="{FF2B5EF4-FFF2-40B4-BE49-F238E27FC236}">
                <a16:creationId xmlns:a16="http://schemas.microsoft.com/office/drawing/2014/main" id="{36DF268B-A619-4B49-9029-B843A61190B1}"/>
              </a:ext>
            </a:extLst>
          </p:cNvPr>
          <p:cNvSpPr txBox="1"/>
          <p:nvPr/>
        </p:nvSpPr>
        <p:spPr>
          <a:xfrm>
            <a:off x="4483416" y="5077735"/>
            <a:ext cx="2749471" cy="400110"/>
          </a:xfrm>
          <a:prstGeom prst="rect">
            <a:avLst/>
          </a:prstGeom>
          <a:noFill/>
        </p:spPr>
        <p:txBody>
          <a:bodyPr wrap="none" rtlCol="0">
            <a:spAutoFit/>
          </a:bodyPr>
          <a:lstStyle/>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85" name="テキスト ボックス 84">
            <a:extLst>
              <a:ext uri="{FF2B5EF4-FFF2-40B4-BE49-F238E27FC236}">
                <a16:creationId xmlns:a16="http://schemas.microsoft.com/office/drawing/2014/main" id="{7C416C8D-AE8A-448F-A668-0B27560513E2}"/>
              </a:ext>
            </a:extLst>
          </p:cNvPr>
          <p:cNvSpPr txBox="1"/>
          <p:nvPr/>
        </p:nvSpPr>
        <p:spPr>
          <a:xfrm>
            <a:off x="4322114" y="5558894"/>
            <a:ext cx="620683" cy="246221"/>
          </a:xfrm>
          <a:prstGeom prst="rect">
            <a:avLst/>
          </a:prstGeom>
          <a:noFill/>
        </p:spPr>
        <p:txBody>
          <a:bodyPr wrap="none" rtlCol="0">
            <a:spAutoFit/>
          </a:bodyPr>
          <a:lstStyle/>
          <a:p>
            <a:r>
              <a:rPr kumimoji="1" lang="en-US" altLang="ja-JP" sz="1000" b="1"/>
              <a:t>08.</a:t>
            </a:r>
            <a:r>
              <a:rPr kumimoji="1" lang="ja-JP" altLang="en-US" sz="1000" b="1"/>
              <a:t>結晶</a:t>
            </a:r>
          </a:p>
        </p:txBody>
      </p:sp>
      <p:sp>
        <p:nvSpPr>
          <p:cNvPr id="86" name="テキスト ボックス 85">
            <a:extLst>
              <a:ext uri="{FF2B5EF4-FFF2-40B4-BE49-F238E27FC236}">
                <a16:creationId xmlns:a16="http://schemas.microsoft.com/office/drawing/2014/main" id="{D9C63907-DE15-478F-97D8-C1E9484B3C4F}"/>
              </a:ext>
            </a:extLst>
          </p:cNvPr>
          <p:cNvSpPr txBox="1"/>
          <p:nvPr/>
        </p:nvSpPr>
        <p:spPr>
          <a:xfrm>
            <a:off x="4491150" y="5803725"/>
            <a:ext cx="2236510" cy="246221"/>
          </a:xfrm>
          <a:prstGeom prst="rect">
            <a:avLst/>
          </a:prstGeom>
          <a:noFill/>
        </p:spPr>
        <p:txBody>
          <a:bodyPr wrap="none" rtlCol="0">
            <a:spAutoFit/>
          </a:bodyPr>
          <a:lstStyle/>
          <a:p>
            <a:r>
              <a:rPr kumimoji="1" lang="ja-JP" altLang="en-US" sz="1000"/>
              <a:t>武器にセットされた結晶アイコン。</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89573" y="2202745"/>
            <a:ext cx="877163" cy="246221"/>
          </a:xfrm>
          <a:prstGeom prst="rect">
            <a:avLst/>
          </a:prstGeom>
          <a:noFill/>
        </p:spPr>
        <p:txBody>
          <a:bodyPr wrap="none" rtlCol="0">
            <a:spAutoFit/>
          </a:bodyPr>
          <a:lstStyle/>
          <a:p>
            <a:r>
              <a:rPr kumimoji="1" lang="en-US" altLang="ja-JP" sz="1000" b="1"/>
              <a:t>04.</a:t>
            </a:r>
            <a:r>
              <a:rPr kumimoji="1" lang="ja-JP" altLang="en-US" sz="1000" b="1"/>
              <a:t>武器種名</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82016" y="2447576"/>
            <a:ext cx="2108269" cy="246221"/>
          </a:xfrm>
          <a:prstGeom prst="rect">
            <a:avLst/>
          </a:prstGeom>
          <a:noFill/>
        </p:spPr>
        <p:txBody>
          <a:bodyPr wrap="none" rtlCol="0">
            <a:spAutoFit/>
          </a:bodyPr>
          <a:lstStyle/>
          <a:p>
            <a:r>
              <a:rPr kumimoji="1" lang="ja-JP" altLang="en-US" sz="1000"/>
              <a:t>武器の種別名前。（最大８文字）</a:t>
            </a:r>
          </a:p>
        </p:txBody>
      </p:sp>
      <p:cxnSp>
        <p:nvCxnSpPr>
          <p:cNvPr id="49" name="直線コネクタ 48">
            <a:extLst>
              <a:ext uri="{FF2B5EF4-FFF2-40B4-BE49-F238E27FC236}">
                <a16:creationId xmlns:a16="http://schemas.microsoft.com/office/drawing/2014/main" id="{895952F3-F860-4924-ABFF-FFC5BE6CEB0F}"/>
              </a:ext>
            </a:extLst>
          </p:cNvPr>
          <p:cNvCxnSpPr>
            <a:cxnSpLocks/>
            <a:endCxn id="51"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EBAA7DBD-654A-7F4B-82AD-349315A78A8D}"/>
                  </a:ext>
                </a:extLst>
              </p14:cNvPr>
              <p14:cNvContentPartPr/>
              <p14:nvPr/>
            </p14:nvContentPartPr>
            <p14:xfrm>
              <a:off x="610902" y="4095183"/>
              <a:ext cx="5400" cy="5400"/>
            </p14:xfrm>
          </p:contentPart>
        </mc:Choice>
        <mc:Fallback xmlns="">
          <p:pic>
            <p:nvPicPr>
              <p:cNvPr id="3" name="インク 2">
                <a:extLst>
                  <a:ext uri="{FF2B5EF4-FFF2-40B4-BE49-F238E27FC236}">
                    <a16:creationId xmlns:a16="http://schemas.microsoft.com/office/drawing/2014/main" id="{EBAA7DBD-654A-7F4B-82AD-349315A78A8D}"/>
                  </a:ext>
                </a:extLst>
              </p:cNvPr>
              <p:cNvPicPr/>
              <p:nvPr/>
            </p:nvPicPr>
            <p:blipFill>
              <a:blip r:embed="rId4"/>
              <a:stretch>
                <a:fillRect/>
              </a:stretch>
            </p:blipFill>
            <p:spPr>
              <a:xfrm>
                <a:off x="596389" y="4080670"/>
                <a:ext cx="34088" cy="34088"/>
              </a:xfrm>
              <a:prstGeom prst="rect">
                <a:avLst/>
              </a:prstGeom>
            </p:spPr>
          </p:pic>
        </mc:Fallback>
      </mc:AlternateContent>
    </p:spTree>
    <p:extLst>
      <p:ext uri="{BB962C8B-B14F-4D97-AF65-F5344CB8AC3E}">
        <p14:creationId xmlns:p14="http://schemas.microsoft.com/office/powerpoint/2010/main" val="57197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dirty="0"/>
              <a:t>○</a:t>
            </a:r>
            <a:r>
              <a:rPr kumimoji="1" lang="en-US" altLang="ja-JP" sz="1200" b="1" dirty="0"/>
              <a:t> co140a.</a:t>
            </a:r>
            <a:r>
              <a:rPr kumimoji="1" lang="ja-JP" altLang="en-US" sz="1200" b="1" dirty="0"/>
              <a:t>部隊キャラ設定画面ー武器（</a:t>
            </a:r>
            <a:r>
              <a:rPr kumimoji="1" lang="en-US" altLang="ja-JP" sz="1200" b="1" dirty="0"/>
              <a:t>5/6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09.</a:t>
            </a:r>
            <a:r>
              <a:rPr kumimoji="1" lang="ja-JP" altLang="en-US" sz="1000" b="1"/>
              <a:t>装備可能武器種</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7230"/>
            <a:ext cx="1261884" cy="246221"/>
          </a:xfrm>
          <a:prstGeom prst="rect">
            <a:avLst/>
          </a:prstGeom>
          <a:noFill/>
        </p:spPr>
        <p:txBody>
          <a:bodyPr wrap="none" rtlCol="0">
            <a:spAutoFit/>
          </a:bodyPr>
          <a:lstStyle/>
          <a:p>
            <a:r>
              <a:rPr kumimoji="1" lang="en-US" altLang="ja-JP" sz="1000" b="1"/>
              <a:t>10.</a:t>
            </a:r>
            <a:r>
              <a:rPr kumimoji="1" lang="ja-JP" altLang="en-US" sz="1000" b="1"/>
              <a:t>武器変更ボタン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1" name="テキスト ボックス 40">
            <a:extLst>
              <a:ext uri="{FF2B5EF4-FFF2-40B4-BE49-F238E27FC236}">
                <a16:creationId xmlns:a16="http://schemas.microsoft.com/office/drawing/2014/main" id="{44999D21-9590-4AB1-BD18-36ED1A812AA5}"/>
              </a:ext>
            </a:extLst>
          </p:cNvPr>
          <p:cNvSpPr txBox="1"/>
          <p:nvPr/>
        </p:nvSpPr>
        <p:spPr>
          <a:xfrm>
            <a:off x="4463838" y="1623451"/>
            <a:ext cx="1980029" cy="246221"/>
          </a:xfrm>
          <a:prstGeom prst="rect">
            <a:avLst/>
          </a:prstGeom>
          <a:noFill/>
        </p:spPr>
        <p:txBody>
          <a:bodyPr wrap="none" rtlCol="0">
            <a:spAutoFit/>
          </a:bodyPr>
          <a:lstStyle/>
          <a:p>
            <a:r>
              <a:rPr kumimoji="1" lang="ja-JP" altLang="en-US" sz="1000"/>
              <a:t>武器を変更するためのボタン。</a:t>
            </a:r>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1501016111"/>
              </p:ext>
            </p:extLst>
          </p:nvPr>
        </p:nvGraphicFramePr>
        <p:xfrm>
          <a:off x="4289572" y="3173030"/>
          <a:ext cx="3737610" cy="13716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武器変更ボタンタップ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2773455"/>
            <a:ext cx="569387" cy="246221"/>
          </a:xfrm>
          <a:prstGeom prst="rect">
            <a:avLst/>
          </a:prstGeom>
          <a:noFill/>
        </p:spPr>
        <p:txBody>
          <a:bodyPr wrap="none" rtlCol="0">
            <a:spAutoFit/>
          </a:bodyPr>
          <a:lstStyle/>
          <a:p>
            <a:r>
              <a:rPr kumimoji="1" lang="ja-JP" altLang="en-US" sz="1000" b="1"/>
              <a:t>・操作</a:t>
            </a:r>
          </a:p>
        </p:txBody>
      </p:sp>
      <p:sp>
        <p:nvSpPr>
          <p:cNvPr id="72" name="テキスト ボックス 71">
            <a:extLst>
              <a:ext uri="{FF2B5EF4-FFF2-40B4-BE49-F238E27FC236}">
                <a16:creationId xmlns:a16="http://schemas.microsoft.com/office/drawing/2014/main" id="{95EF6266-10FC-4615-A645-DAE2134EF40D}"/>
              </a:ext>
            </a:extLst>
          </p:cNvPr>
          <p:cNvSpPr txBox="1"/>
          <p:nvPr/>
        </p:nvSpPr>
        <p:spPr>
          <a:xfrm>
            <a:off x="4271395" y="1961570"/>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73" name="テキスト ボックス 72">
            <a:extLst>
              <a:ext uri="{FF2B5EF4-FFF2-40B4-BE49-F238E27FC236}">
                <a16:creationId xmlns:a16="http://schemas.microsoft.com/office/drawing/2014/main" id="{1D4BEE9F-C8EF-4F28-8D33-4DE06B29384D}"/>
              </a:ext>
            </a:extLst>
          </p:cNvPr>
          <p:cNvSpPr txBox="1"/>
          <p:nvPr/>
        </p:nvSpPr>
        <p:spPr>
          <a:xfrm>
            <a:off x="4463838" y="2206401"/>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pic>
        <p:nvPicPr>
          <p:cNvPr id="76" name="図 75">
            <a:extLst>
              <a:ext uri="{FF2B5EF4-FFF2-40B4-BE49-F238E27FC236}">
                <a16:creationId xmlns:a16="http://schemas.microsoft.com/office/drawing/2014/main" id="{BB128B4A-BB16-4216-ADE2-A5247A865D67}"/>
              </a:ext>
            </a:extLst>
          </p:cNvPr>
          <p:cNvPicPr>
            <a:picLocks noChangeAspect="1"/>
          </p:cNvPicPr>
          <p:nvPr/>
        </p:nvPicPr>
        <p:blipFill>
          <a:blip r:embed="rId2"/>
          <a:stretch>
            <a:fillRect/>
          </a:stretch>
        </p:blipFill>
        <p:spPr>
          <a:xfrm>
            <a:off x="734473" y="909083"/>
            <a:ext cx="2010621" cy="3566007"/>
          </a:xfrm>
          <a:prstGeom prst="rect">
            <a:avLst/>
          </a:prstGeom>
        </p:spPr>
      </p:pic>
      <p:cxnSp>
        <p:nvCxnSpPr>
          <p:cNvPr id="78" name="直線コネクタ 77">
            <a:extLst>
              <a:ext uri="{FF2B5EF4-FFF2-40B4-BE49-F238E27FC236}">
                <a16:creationId xmlns:a16="http://schemas.microsoft.com/office/drawing/2014/main" id="{282889DD-F031-4C2D-A1D5-3F28C159F43D}"/>
              </a:ext>
            </a:extLst>
          </p:cNvPr>
          <p:cNvCxnSpPr>
            <a:cxnSpLocks/>
            <a:endCxn id="82"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FD95983-F56A-4D8B-87A1-AB1DEB360483}"/>
              </a:ext>
            </a:extLst>
          </p:cNvPr>
          <p:cNvCxnSpPr>
            <a:cxnSpLocks/>
            <a:endCxn id="88"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A177201-5F5E-44D2-AF74-4797CCF074EF}"/>
              </a:ext>
            </a:extLst>
          </p:cNvPr>
          <p:cNvCxnSpPr>
            <a:cxnSpLocks/>
            <a:endCxn id="116"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E59E948-7BB9-466B-8665-2AD27A48BC4B}"/>
              </a:ext>
            </a:extLst>
          </p:cNvPr>
          <p:cNvCxnSpPr>
            <a:cxnSpLocks/>
            <a:endCxn id="91"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981DC0C-CFB8-4229-9D67-97B901C4292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88" name="テキスト ボックス 87">
            <a:extLst>
              <a:ext uri="{FF2B5EF4-FFF2-40B4-BE49-F238E27FC236}">
                <a16:creationId xmlns:a16="http://schemas.microsoft.com/office/drawing/2014/main" id="{E1804838-0DBA-4A64-8F47-083A1B577947}"/>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9" name="テキスト ボックス 88">
            <a:extLst>
              <a:ext uri="{FF2B5EF4-FFF2-40B4-BE49-F238E27FC236}">
                <a16:creationId xmlns:a16="http://schemas.microsoft.com/office/drawing/2014/main" id="{8E7A84AB-CC80-473C-80CE-96ADC9B5B21E}"/>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90" name="テキスト ボックス 89">
            <a:extLst>
              <a:ext uri="{FF2B5EF4-FFF2-40B4-BE49-F238E27FC236}">
                <a16:creationId xmlns:a16="http://schemas.microsoft.com/office/drawing/2014/main" id="{44304FB1-F1CB-4961-B79E-A4D425B8034B}"/>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91" name="テキスト ボックス 90">
            <a:extLst>
              <a:ext uri="{FF2B5EF4-FFF2-40B4-BE49-F238E27FC236}">
                <a16:creationId xmlns:a16="http://schemas.microsoft.com/office/drawing/2014/main" id="{338C184B-6169-4926-B035-BACFFEF4E6EE}"/>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107" name="テキスト ボックス 106">
            <a:extLst>
              <a:ext uri="{FF2B5EF4-FFF2-40B4-BE49-F238E27FC236}">
                <a16:creationId xmlns:a16="http://schemas.microsoft.com/office/drawing/2014/main" id="{944B063F-A306-4827-9B8F-3B6E6A65F6F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108" name="直線コネクタ 107">
            <a:extLst>
              <a:ext uri="{FF2B5EF4-FFF2-40B4-BE49-F238E27FC236}">
                <a16:creationId xmlns:a16="http://schemas.microsoft.com/office/drawing/2014/main" id="{51104629-EC4C-447C-A5B4-17BD812DBC45}"/>
              </a:ext>
            </a:extLst>
          </p:cNvPr>
          <p:cNvCxnSpPr>
            <a:cxnSpLocks/>
            <a:endCxn id="89"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9F12365-1669-41E4-B486-5956650615E5}"/>
              </a:ext>
            </a:extLst>
          </p:cNvPr>
          <p:cNvCxnSpPr>
            <a:cxnSpLocks/>
            <a:endCxn id="113"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EFB90B7-6923-44DD-847B-8CF730D9AA32}"/>
              </a:ext>
            </a:extLst>
          </p:cNvPr>
          <p:cNvCxnSpPr>
            <a:cxnSpLocks/>
            <a:endCxn id="114"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CF43F11-2769-4037-95F5-CBF1A8AAB77E}"/>
              </a:ext>
            </a:extLst>
          </p:cNvPr>
          <p:cNvCxnSpPr>
            <a:cxnSpLocks/>
            <a:endCxn id="115"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A5D987A-9EE6-4495-B2A1-B1483547939A}"/>
              </a:ext>
            </a:extLst>
          </p:cNvPr>
          <p:cNvCxnSpPr>
            <a:cxnSpLocks/>
            <a:endCxn id="90"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6B598765-BA65-4EA4-8418-74D1087A7045}"/>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114" name="テキスト ボックス 113">
            <a:extLst>
              <a:ext uri="{FF2B5EF4-FFF2-40B4-BE49-F238E27FC236}">
                <a16:creationId xmlns:a16="http://schemas.microsoft.com/office/drawing/2014/main" id="{A560A048-FFB9-43EF-AA8B-DD0498F7B404}"/>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115" name="テキスト ボックス 114">
            <a:extLst>
              <a:ext uri="{FF2B5EF4-FFF2-40B4-BE49-F238E27FC236}">
                <a16:creationId xmlns:a16="http://schemas.microsoft.com/office/drawing/2014/main" id="{EE1204C3-2AAF-445C-838D-8C23BE72800E}"/>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116" name="テキスト ボックス 115">
            <a:extLst>
              <a:ext uri="{FF2B5EF4-FFF2-40B4-BE49-F238E27FC236}">
                <a16:creationId xmlns:a16="http://schemas.microsoft.com/office/drawing/2014/main" id="{0C1BAD70-B527-4F48-9CEF-0F6B439834FB}"/>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117" name="テキスト ボックス 116">
            <a:extLst>
              <a:ext uri="{FF2B5EF4-FFF2-40B4-BE49-F238E27FC236}">
                <a16:creationId xmlns:a16="http://schemas.microsoft.com/office/drawing/2014/main" id="{C1A3E9AE-67D7-44E2-BE31-1CA137859C8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118" name="直線コネクタ 117">
            <a:extLst>
              <a:ext uri="{FF2B5EF4-FFF2-40B4-BE49-F238E27FC236}">
                <a16:creationId xmlns:a16="http://schemas.microsoft.com/office/drawing/2014/main" id="{798026A8-EF3C-4324-8F1B-D7FC32CE6B4D}"/>
              </a:ext>
            </a:extLst>
          </p:cNvPr>
          <p:cNvCxnSpPr>
            <a:cxnSpLocks/>
            <a:endCxn id="117"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70B91C2-659B-4547-B96F-916533812061}"/>
              </a:ext>
            </a:extLst>
          </p:cNvPr>
          <p:cNvCxnSpPr>
            <a:cxnSpLocks/>
            <a:endCxn id="120"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2EA04442-AC33-4499-9098-15ADF20EF56A}"/>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262524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401BF46-7DF4-4BB8-BB11-56B9F7330490}"/>
              </a:ext>
            </a:extLst>
          </p:cNvPr>
          <p:cNvPicPr>
            <a:picLocks noChangeAspect="1"/>
          </p:cNvPicPr>
          <p:nvPr/>
        </p:nvPicPr>
        <p:blipFill>
          <a:blip r:embed="rId2"/>
          <a:stretch>
            <a:fillRect/>
          </a:stretch>
        </p:blipFill>
        <p:spPr>
          <a:xfrm>
            <a:off x="741389" y="908689"/>
            <a:ext cx="2004674" cy="355546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687228" cy="276999"/>
          </a:xfrm>
          <a:prstGeom prst="rect">
            <a:avLst/>
          </a:prstGeom>
          <a:noFill/>
        </p:spPr>
        <p:txBody>
          <a:bodyPr wrap="none" rtlCol="0">
            <a:spAutoFit/>
          </a:bodyPr>
          <a:lstStyle/>
          <a:p>
            <a:r>
              <a:rPr kumimoji="1" lang="ja-JP" altLang="en-US" sz="1200" b="1" dirty="0"/>
              <a:t>○</a:t>
            </a:r>
            <a:r>
              <a:rPr kumimoji="1" lang="en-US" altLang="ja-JP" sz="1200" b="1" dirty="0"/>
              <a:t> co140b.</a:t>
            </a:r>
            <a:r>
              <a:rPr kumimoji="1" lang="ja-JP" altLang="en-US" sz="1200" b="1" dirty="0"/>
              <a:t>部隊キャラ設定画面ー個人情報（</a:t>
            </a:r>
            <a:r>
              <a:rPr kumimoji="1" lang="en-US" altLang="ja-JP" sz="1200" b="1" dirty="0"/>
              <a:t>6/6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453349"/>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610232"/>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897892"/>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2733343"/>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330238"/>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021003"/>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戸棚 が含まれている画像&#10;&#10;自動的に生成された説明">
            <a:extLst>
              <a:ext uri="{FF2B5EF4-FFF2-40B4-BE49-F238E27FC236}">
                <a16:creationId xmlns:a16="http://schemas.microsoft.com/office/drawing/2014/main" id="{58A50597-42D6-4DBC-91FF-8F74E2AA2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co150.</a:t>
            </a:r>
            <a:r>
              <a:rPr kumimoji="1" lang="ja-JP" altLang="en-US" sz="1200" b="1" dirty="0"/>
              <a:t>ＴＲセット画面（</a:t>
            </a:r>
            <a:r>
              <a:rPr kumimoji="1" lang="en-US" altLang="ja-JP" sz="1200" b="1" dirty="0"/>
              <a:t>1/2</a:t>
            </a:r>
            <a:r>
              <a:rPr kumimoji="1" lang="ja-JP" altLang="en-US" sz="1200" b="1" dirty="0"/>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3768"/>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8599"/>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99666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241498"/>
            <a:ext cx="3262432" cy="861774"/>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3185235"/>
            <a:ext cx="2351926" cy="246221"/>
          </a:xfrm>
          <a:prstGeom prst="rect">
            <a:avLst/>
          </a:prstGeom>
          <a:noFill/>
        </p:spPr>
        <p:txBody>
          <a:bodyPr wrap="none" rtlCol="0">
            <a:spAutoFit/>
          </a:bodyPr>
          <a:lstStyle/>
          <a:p>
            <a:r>
              <a:rPr kumimoji="1" lang="en-US" altLang="ja-JP" sz="1000" b="1"/>
              <a:t>03.</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423545"/>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67148"/>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911979"/>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392662"/>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63749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65531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rPr>
              <a:t>お気に入りとは</a:t>
            </a:r>
            <a:endParaRPr kumimoji="1" lang="en-US" altLang="ja-JP" sz="1000" b="1" u="sng">
              <a:solidFill>
                <a:schemeClr val="tx1"/>
              </a:solidFill>
            </a:endParaRPr>
          </a:p>
          <a:p>
            <a:endParaRPr kumimoji="1" lang="en-US" altLang="ja-JP" sz="1000">
              <a:solidFill>
                <a:schemeClr val="tx1"/>
              </a:solidFill>
            </a:endParaRPr>
          </a:p>
          <a:p>
            <a:r>
              <a:rPr kumimoji="1" lang="ja-JP" altLang="en-US" sz="1000">
                <a:solidFill>
                  <a:schemeClr val="tx1"/>
                </a:solidFill>
              </a:rPr>
              <a:t>お気に入りはいわゆるロックのことで、</a:t>
            </a:r>
            <a:endParaRPr kumimoji="1" lang="en-US" altLang="ja-JP" sz="1000">
              <a:solidFill>
                <a:schemeClr val="tx1"/>
              </a:solidFill>
            </a:endParaRPr>
          </a:p>
          <a:p>
            <a:r>
              <a:rPr kumimoji="1" lang="ja-JP" altLang="en-US" sz="100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697627" cy="246221"/>
          </a:xfrm>
          <a:prstGeom prst="rect">
            <a:avLst/>
          </a:prstGeom>
          <a:noFill/>
        </p:spPr>
        <p:txBody>
          <a:bodyPr wrap="none" rtlCol="0">
            <a:spAutoFit/>
          </a:bodyPr>
          <a:lstStyle/>
          <a:p>
            <a:r>
              <a:rPr kumimoji="1" lang="ja-JP" altLang="en-US" sz="1000" b="1"/>
              <a:t>・遷移元</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246221"/>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スクリーンショット, 戸棚 が含まれている画像&#10;&#10;自動的に生成された説明">
            <a:extLst>
              <a:ext uri="{FF2B5EF4-FFF2-40B4-BE49-F238E27FC236}">
                <a16:creationId xmlns:a16="http://schemas.microsoft.com/office/drawing/2014/main" id="{5195AD37-57A4-43C1-8022-72A8D5DF2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co150.</a:t>
            </a:r>
            <a:r>
              <a:rPr kumimoji="1" lang="ja-JP" altLang="en-US" sz="1200" b="1" dirty="0"/>
              <a:t>ＴＲセット画面（</a:t>
            </a:r>
            <a:r>
              <a:rPr kumimoji="1" lang="en-US" altLang="ja-JP" sz="1200" b="1" dirty="0"/>
              <a:t>2/2</a:t>
            </a:r>
            <a:r>
              <a:rPr kumimoji="1" lang="ja-JP" altLang="en-US" sz="1200" b="1" dirty="0"/>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626889"/>
            <a:ext cx="1261884" cy="246221"/>
          </a:xfrm>
          <a:prstGeom prst="rect">
            <a:avLst/>
          </a:prstGeom>
          <a:noFill/>
        </p:spPr>
        <p:txBody>
          <a:bodyPr wrap="none" rtlCol="0">
            <a:noAutofit/>
          </a:bodyPr>
          <a:lstStyle/>
          <a:p>
            <a:r>
              <a:rPr kumimoji="1" lang="en-US" altLang="ja-JP" sz="1000" b="1">
                <a:latin typeface="+mn-ea"/>
              </a:rPr>
              <a:t>06.OK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871720"/>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2677271590"/>
              </p:ext>
            </p:extLst>
          </p:nvPr>
        </p:nvGraphicFramePr>
        <p:xfrm>
          <a:off x="4220375" y="2839988"/>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装備するカードを決定して</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1859275"/>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104106"/>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2472047"/>
            <a:ext cx="1715534" cy="246221"/>
          </a:xfrm>
          <a:prstGeom prst="rect">
            <a:avLst/>
          </a:prstGeom>
          <a:noFill/>
        </p:spPr>
        <p:txBody>
          <a:bodyPr wrap="none" rtlCol="0">
            <a:spAutoFit/>
          </a:bodyPr>
          <a:lstStyle/>
          <a:p>
            <a:r>
              <a:rPr kumimoji="1" lang="ja-JP" altLang="en-US" sz="1000" b="1"/>
              <a:t>・操作</a:t>
            </a:r>
            <a:r>
              <a:rPr kumimoji="1" lang="ja-JP" altLang="en-US" sz="1000" b="1">
                <a:solidFill>
                  <a:srgbClr val="FF0000"/>
                </a:solidFill>
              </a:rPr>
              <a:t>（</a:t>
            </a:r>
            <a:r>
              <a:rPr kumimoji="1" lang="en-US" altLang="ja-JP" sz="1000" b="1">
                <a:solidFill>
                  <a:srgbClr val="FF0000"/>
                </a:solidFill>
              </a:rPr>
              <a:t>20191129</a:t>
            </a:r>
            <a:r>
              <a:rPr kumimoji="1" lang="ja-JP" altLang="en-US" sz="1000" b="1">
                <a:solidFill>
                  <a:srgbClr val="FF0000"/>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5362869"/>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5747601"/>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4239851"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spTree>
    <p:extLst>
      <p:ext uri="{BB962C8B-B14F-4D97-AF65-F5344CB8AC3E}">
        <p14:creationId xmlns:p14="http://schemas.microsoft.com/office/powerpoint/2010/main" val="97894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バス, ダブル, ストリート が含まれている画像&#10;&#10;自動的に生成された説明">
            <a:extLst>
              <a:ext uri="{FF2B5EF4-FFF2-40B4-BE49-F238E27FC236}">
                <a16:creationId xmlns:a16="http://schemas.microsoft.com/office/drawing/2014/main" id="{32E1B369-38A0-4E66-8E45-1B8FBB35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13316"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co150a.</a:t>
            </a:r>
            <a:r>
              <a:rPr kumimoji="1" lang="ja-JP" altLang="en-US" sz="1200" b="1" dirty="0"/>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1210588" cy="246221"/>
          </a:xfrm>
          <a:prstGeom prst="rect">
            <a:avLst/>
          </a:prstGeom>
          <a:noFill/>
        </p:spPr>
        <p:txBody>
          <a:bodyPr wrap="none" rtlCol="0">
            <a:spAutoFit/>
          </a:bodyPr>
          <a:lstStyle/>
          <a:p>
            <a:r>
              <a:rPr kumimoji="1" lang="ja-JP" altLang="en-US" sz="1000" b="1"/>
              <a:t>・メッセージ内容</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095719" cy="1938992"/>
          </a:xfrm>
          <a:prstGeom prst="rect">
            <a:avLst/>
          </a:prstGeom>
          <a:noFill/>
        </p:spPr>
        <p:txBody>
          <a:bodyPr wrap="none" rtlCol="0">
            <a:spAutoFit/>
          </a:bodyPr>
          <a:lstStyle/>
          <a:p>
            <a:r>
              <a:rPr kumimoji="1" lang="ja-JP" altLang="en-US" sz="1000"/>
              <a:t>選択した</a:t>
            </a:r>
            <a:r>
              <a:rPr kumimoji="1" lang="en-US" altLang="ja-JP" sz="1000"/>
              <a:t>[</a:t>
            </a:r>
            <a:r>
              <a:rPr kumimoji="1" lang="ja-JP" altLang="en-US" sz="1000"/>
              <a:t>カード</a:t>
            </a:r>
            <a:r>
              <a:rPr kumimoji="1" lang="en-US" altLang="ja-JP" sz="1000"/>
              <a:t>]</a:t>
            </a:r>
            <a:r>
              <a:rPr kumimoji="1" lang="ja-JP" altLang="en-US" sz="1000"/>
              <a:t>は</a:t>
            </a:r>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が装備中のものです。</a:t>
            </a:r>
            <a:endParaRPr kumimoji="1" lang="en-US" altLang="ja-JP" sz="1000"/>
          </a:p>
          <a:p>
            <a:endParaRPr kumimoji="1" lang="en-US" altLang="ja-JP" sz="1000"/>
          </a:p>
          <a:p>
            <a:r>
              <a:rPr kumimoji="1" lang="ja-JP" altLang="en-US" sz="1000"/>
              <a:t>外して装備しなおしますか？</a:t>
            </a:r>
            <a:endParaRPr kumimoji="1" lang="en-US" altLang="ja-JP" sz="1000"/>
          </a:p>
          <a:p>
            <a:endParaRPr kumimoji="1" lang="en-US" altLang="ja-JP" sz="1000"/>
          </a:p>
          <a:p>
            <a:r>
              <a:rPr kumimoji="1" lang="ja-JP" altLang="en-US" sz="1000"/>
              <a:t>といった内容。</a:t>
            </a:r>
            <a:endParaRPr kumimoji="1" lang="en-US" altLang="ja-JP" sz="1000"/>
          </a:p>
          <a:p>
            <a:endParaRPr kumimoji="1" lang="en-US" altLang="ja-JP" sz="1000"/>
          </a:p>
          <a:p>
            <a:r>
              <a:rPr kumimoji="1" lang="en-US" altLang="ja-JP" sz="1000"/>
              <a:t>[</a:t>
            </a:r>
            <a:r>
              <a:rPr kumimoji="1" lang="ja-JP" altLang="en-US" sz="1000"/>
              <a:t>カード</a:t>
            </a:r>
            <a:r>
              <a:rPr kumimoji="1" lang="en-US" altLang="ja-JP" sz="1000"/>
              <a:t>]</a:t>
            </a:r>
            <a:r>
              <a:rPr kumimoji="1" lang="ja-JP" altLang="en-US" sz="1000"/>
              <a:t>のところの表示は状況によって</a:t>
            </a:r>
            <a:endParaRPr kumimoji="1" lang="en-US" altLang="ja-JP" sz="1000"/>
          </a:p>
          <a:p>
            <a:r>
              <a:rPr kumimoji="1" lang="ja-JP" altLang="en-US" sz="1000" b="1">
                <a:solidFill>
                  <a:srgbClr val="00B0F0"/>
                </a:solidFill>
              </a:rPr>
              <a:t>「</a:t>
            </a:r>
            <a:r>
              <a:rPr kumimoji="1" lang="en-US" altLang="ja-JP" sz="1000" b="1">
                <a:solidFill>
                  <a:srgbClr val="00B0F0"/>
                </a:solidFill>
              </a:rPr>
              <a:t>TR</a:t>
            </a:r>
            <a:r>
              <a:rPr kumimoji="1" lang="ja-JP" altLang="en-US" sz="1000" b="1">
                <a:solidFill>
                  <a:srgbClr val="00B0F0"/>
                </a:solidFill>
              </a:rPr>
              <a:t>カード」</a:t>
            </a:r>
            <a:r>
              <a:rPr kumimoji="1" lang="ja-JP" altLang="en-US" sz="1000"/>
              <a:t>もしくは</a:t>
            </a:r>
            <a:r>
              <a:rPr kumimoji="1" lang="ja-JP" altLang="en-US" sz="1000" b="1">
                <a:solidFill>
                  <a:srgbClr val="00B0F0"/>
                </a:solidFill>
              </a:rPr>
              <a:t>「武器」</a:t>
            </a:r>
            <a:r>
              <a:rPr kumimoji="1" lang="ja-JP" altLang="en-US" sz="1000"/>
              <a:t>と</a:t>
            </a:r>
            <a:endParaRPr kumimoji="1" lang="en-US" altLang="ja-JP" sz="1000"/>
          </a:p>
          <a:p>
            <a:r>
              <a:rPr kumimoji="1" lang="ja-JP" altLang="en-US" sz="1000"/>
              <a:t>表示を切り替えます。</a:t>
            </a:r>
            <a:endParaRPr kumimoji="1" lang="en-US" altLang="ja-JP" sz="1000"/>
          </a:p>
          <a:p>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は装備している</a:t>
            </a:r>
            <a:r>
              <a:rPr kumimoji="1" lang="ja-JP" altLang="en-US" sz="1000" b="1">
                <a:solidFill>
                  <a:srgbClr val="00B0F0"/>
                </a:solidFill>
              </a:rPr>
              <a:t>キャラ名</a:t>
            </a:r>
            <a:r>
              <a:rPr kumimoji="1" lang="ja-JP" altLang="en-US" sz="1000"/>
              <a:t>を表示します。</a:t>
            </a:r>
            <a:endParaRPr kumimoji="1" lang="en-US" altLang="ja-JP" sz="100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2901512"/>
            <a:ext cx="1338828" cy="246221"/>
          </a:xfrm>
          <a:prstGeom prst="rect">
            <a:avLst/>
          </a:prstGeom>
          <a:noFill/>
        </p:spPr>
        <p:txBody>
          <a:bodyPr wrap="none" rtlCol="0">
            <a:spAutoFit/>
          </a:bodyPr>
          <a:lstStyle/>
          <a:p>
            <a:r>
              <a:rPr kumimoji="1" lang="ja-JP" altLang="en-US" sz="1000" b="1"/>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146343"/>
            <a:ext cx="3134191" cy="707886"/>
          </a:xfrm>
          <a:prstGeom prst="rect">
            <a:avLst/>
          </a:prstGeom>
          <a:noFill/>
        </p:spPr>
        <p:txBody>
          <a:bodyPr wrap="none" rtlCol="0">
            <a:spAutoFit/>
          </a:bodyPr>
          <a:lstStyle/>
          <a:p>
            <a:r>
              <a:rPr kumimoji="1" lang="ja-JP" altLang="en-US" sz="1000"/>
              <a:t>ＴＲカードの場合は付け替える枚数を表記する。</a:t>
            </a:r>
            <a:endParaRPr kumimoji="1" lang="en-US" altLang="ja-JP" sz="1000"/>
          </a:p>
          <a:p>
            <a:r>
              <a:rPr kumimoji="1" lang="ja-JP" altLang="en-US" sz="1000"/>
              <a:t>枚数が少ない場合はセンタリングで表示する。</a:t>
            </a:r>
            <a:endParaRPr kumimoji="1" lang="en-US" altLang="ja-JP" sz="1000"/>
          </a:p>
          <a:p>
            <a:endParaRPr kumimoji="1" lang="en-US" altLang="ja-JP" sz="1000"/>
          </a:p>
          <a:p>
            <a:r>
              <a:rPr kumimoji="1" lang="ja-JP" altLang="en-US" sz="1000"/>
              <a:t>武器の場合は１枚だけなので、下記のようになる。</a:t>
            </a:r>
            <a:endParaRPr kumimoji="1" lang="en-US" altLang="ja-JP" sz="100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010148"/>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ブルー が含まれている画像&#10;&#10;自動的に生成された説明">
            <a:extLst>
              <a:ext uri="{FF2B5EF4-FFF2-40B4-BE49-F238E27FC236}">
                <a16:creationId xmlns:a16="http://schemas.microsoft.com/office/drawing/2014/main" id="{7750F947-F912-4BB9-9E32-D27ACC29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3196"/>
            <a:ext cx="1997276"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co160.</a:t>
            </a:r>
            <a:r>
              <a:rPr kumimoji="1" lang="ja-JP" altLang="en-US" sz="1200" b="1" dirty="0"/>
              <a:t>装備セット画面（</a:t>
            </a:r>
            <a:r>
              <a:rPr kumimoji="1" lang="en-US" altLang="ja-JP" sz="1200" b="1" dirty="0"/>
              <a:t>1/2</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62461" y="1055117"/>
            <a:ext cx="1640130" cy="6530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643125" cy="200055"/>
          </a:xfrm>
          <a:prstGeom prst="rect">
            <a:avLst/>
          </a:prstGeom>
          <a:noFill/>
        </p:spPr>
        <p:txBody>
          <a:bodyPr wrap="none" rtlCol="0">
            <a:spAutoFit/>
          </a:bodyPr>
          <a:lstStyle/>
          <a:p>
            <a:r>
              <a:rPr kumimoji="1" lang="en-US" altLang="ja-JP" sz="700" dirty="0"/>
              <a:t>01</a:t>
            </a:r>
            <a:r>
              <a:rPr kumimoji="1" lang="ja-JP" altLang="en-US" sz="700" dirty="0"/>
              <a:t>武器画像</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955089"/>
            <a:ext cx="877163" cy="246221"/>
          </a:xfrm>
          <a:prstGeom prst="rect">
            <a:avLst/>
          </a:prstGeom>
          <a:noFill/>
        </p:spPr>
        <p:txBody>
          <a:bodyPr wrap="none" rtlCol="0">
            <a:spAutoFit/>
          </a:bodyPr>
          <a:lstStyle/>
          <a:p>
            <a:r>
              <a:rPr kumimoji="1" lang="en-US" altLang="ja-JP" sz="1000" b="1" dirty="0"/>
              <a:t>01.</a:t>
            </a:r>
            <a:r>
              <a:rPr kumimoji="1" lang="ja-JP" altLang="en-US" sz="1000" b="1" dirty="0"/>
              <a:t>武器画像</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199920"/>
            <a:ext cx="1762021" cy="246221"/>
          </a:xfrm>
          <a:prstGeom prst="rect">
            <a:avLst/>
          </a:prstGeom>
          <a:noFill/>
        </p:spPr>
        <p:txBody>
          <a:bodyPr wrap="none" rtlCol="0">
            <a:spAutoFit/>
          </a:bodyPr>
          <a:lstStyle/>
          <a:p>
            <a:r>
              <a:rPr kumimoji="1" lang="ja-JP" altLang="en-US" sz="1000" dirty="0"/>
              <a:t>武器の画像</a:t>
            </a:r>
            <a:r>
              <a:rPr kumimoji="1" lang="en-US" altLang="ja-JP" sz="1000" dirty="0"/>
              <a:t>3D</a:t>
            </a:r>
            <a:r>
              <a:rPr kumimoji="1" lang="ja-JP" altLang="en-US" sz="1000" dirty="0"/>
              <a:t>が望ましい。</a:t>
            </a:r>
            <a:endParaRPr kumimoji="1" lang="en-US" altLang="ja-JP" sz="1000" dirty="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497830"/>
            <a:ext cx="748923" cy="246221"/>
          </a:xfrm>
          <a:prstGeom prst="rect">
            <a:avLst/>
          </a:prstGeom>
          <a:noFill/>
        </p:spPr>
        <p:txBody>
          <a:bodyPr wrap="none" rtlCol="0">
            <a:spAutoFit/>
          </a:bodyPr>
          <a:lstStyle/>
          <a:p>
            <a:r>
              <a:rPr kumimoji="1" lang="en-US" altLang="ja-JP" sz="1000" b="1" dirty="0"/>
              <a:t>02.</a:t>
            </a:r>
            <a:r>
              <a:rPr kumimoji="1" lang="ja-JP" altLang="en-US" sz="1000" b="1" dirty="0"/>
              <a:t>武器名</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742661"/>
            <a:ext cx="1595309" cy="246221"/>
          </a:xfrm>
          <a:prstGeom prst="rect">
            <a:avLst/>
          </a:prstGeom>
          <a:noFill/>
        </p:spPr>
        <p:txBody>
          <a:bodyPr wrap="none" rtlCol="0">
            <a:spAutoFit/>
          </a:bodyPr>
          <a:lstStyle/>
          <a:p>
            <a:r>
              <a:rPr kumimoji="1" lang="ja-JP" altLang="en-US" sz="1000" dirty="0"/>
              <a:t>武器の名前のテキスト。</a:t>
            </a:r>
            <a:endParaRPr kumimoji="1" lang="en-US" altLang="ja-JP" sz="1000" dirty="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16517"/>
            <a:ext cx="748923" cy="246221"/>
          </a:xfrm>
          <a:prstGeom prst="rect">
            <a:avLst/>
          </a:prstGeom>
          <a:noFill/>
        </p:spPr>
        <p:txBody>
          <a:bodyPr wrap="none" rtlCol="0">
            <a:spAutoFit/>
          </a:bodyPr>
          <a:lstStyle/>
          <a:p>
            <a:r>
              <a:rPr kumimoji="1" lang="en-US" altLang="ja-JP" sz="1000" b="1" dirty="0"/>
              <a:t>03.</a:t>
            </a:r>
            <a:r>
              <a:rPr kumimoji="1" lang="ja-JP" altLang="en-US" sz="1000" b="1" dirty="0"/>
              <a:t>武器種</a:t>
            </a:r>
            <a:endParaRPr kumimoji="1" lang="ja-JP" altLang="en-US" sz="1000" b="1" dirty="0">
              <a:solidFill>
                <a:schemeClr val="bg1">
                  <a:lumMod val="75000"/>
                </a:schemeClr>
              </a:solidFill>
            </a:endParaRP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61348"/>
            <a:ext cx="4460647" cy="246221"/>
          </a:xfrm>
          <a:prstGeom prst="rect">
            <a:avLst/>
          </a:prstGeom>
          <a:noFill/>
        </p:spPr>
        <p:txBody>
          <a:bodyPr wrap="square" rtlCol="0">
            <a:spAutoFit/>
          </a:bodyPr>
          <a:lstStyle/>
          <a:p>
            <a:r>
              <a:rPr kumimoji="1" lang="ja-JP" altLang="en-US" sz="1000" dirty="0"/>
              <a:t>武器種アイコンと武器種名。</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554759"/>
            <a:ext cx="1261884" cy="246221"/>
          </a:xfrm>
          <a:prstGeom prst="rect">
            <a:avLst/>
          </a:prstGeom>
          <a:noFill/>
        </p:spPr>
        <p:txBody>
          <a:bodyPr wrap="none" rtlCol="0">
            <a:spAutoFit/>
          </a:bodyPr>
          <a:lstStyle/>
          <a:p>
            <a:r>
              <a:rPr kumimoji="1" lang="en-US" altLang="ja-JP" sz="1000" b="1" dirty="0"/>
              <a:t>04.</a:t>
            </a:r>
            <a:r>
              <a:rPr kumimoji="1" lang="ja-JP" altLang="en-US" sz="1000" b="1" dirty="0"/>
              <a:t>武器パラメータ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99590"/>
            <a:ext cx="3518912" cy="553998"/>
          </a:xfrm>
          <a:prstGeom prst="rect">
            <a:avLst/>
          </a:prstGeom>
          <a:noFill/>
        </p:spPr>
        <p:txBody>
          <a:bodyPr wrap="none" rtlCol="0">
            <a:spAutoFit/>
          </a:bodyPr>
          <a:lstStyle/>
          <a:p>
            <a:r>
              <a:rPr kumimoji="1" lang="ja-JP" altLang="en-US" sz="1000" dirty="0"/>
              <a:t>武器のパラメータと、装備を変えたときの変化値。</a:t>
            </a:r>
            <a:endParaRPr kumimoji="1" lang="en-US" altLang="ja-JP" sz="1000" dirty="0"/>
          </a:p>
          <a:p>
            <a:r>
              <a:rPr kumimoji="1" lang="ja-JP" altLang="en-US" sz="1000" dirty="0"/>
              <a:t>本画面に来た際は、今の武器が選ばれている状態なので、</a:t>
            </a:r>
            <a:endParaRPr kumimoji="1" lang="en-US" altLang="ja-JP" sz="1000" dirty="0"/>
          </a:p>
          <a:p>
            <a:r>
              <a:rPr kumimoji="1" lang="ja-JP" altLang="en-US" sz="1000" dirty="0"/>
              <a:t>変化後の数字は変化前の数字と同じになる。</a:t>
            </a:r>
            <a:endParaRPr kumimoji="1" lang="en-US" altLang="ja-JP" sz="1000" dirty="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01410"/>
            <a:ext cx="1261884" cy="246221"/>
          </a:xfrm>
          <a:prstGeom prst="rect">
            <a:avLst/>
          </a:prstGeom>
          <a:noFill/>
        </p:spPr>
        <p:txBody>
          <a:bodyPr wrap="none" rtlCol="0">
            <a:noAutofit/>
          </a:bodyPr>
          <a:lstStyle/>
          <a:p>
            <a:r>
              <a:rPr kumimoji="1" lang="en-US" altLang="ja-JP" sz="1000" b="1" dirty="0"/>
              <a:t>06.</a:t>
            </a:r>
            <a:r>
              <a:rPr kumimoji="1" lang="ja-JP" altLang="en-US" sz="1000" b="1" dirty="0"/>
              <a:t>装備パーツ</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646241"/>
            <a:ext cx="3903633" cy="400110"/>
          </a:xfrm>
          <a:prstGeom prst="rect">
            <a:avLst/>
          </a:prstGeom>
          <a:noFill/>
        </p:spPr>
        <p:txBody>
          <a:bodyPr wrap="none" rtlCol="0">
            <a:spAutoFit/>
          </a:bodyPr>
          <a:lstStyle/>
          <a:p>
            <a:r>
              <a:rPr kumimoji="1" lang="ja-JP" altLang="en-US" sz="1000" dirty="0"/>
              <a:t>装備しているパーツのアイコンとそのレア度。</a:t>
            </a:r>
            <a:endParaRPr kumimoji="1" lang="en-US" altLang="ja-JP" sz="1000" dirty="0"/>
          </a:p>
          <a:p>
            <a:r>
              <a:rPr kumimoji="1" lang="ja-JP" altLang="en-US" sz="1000" dirty="0"/>
              <a:t>このアイコンをタップするとタブはパーツに自動で切り替わる。</a:t>
            </a:r>
            <a:endParaRPr kumimoji="1" lang="en-US" altLang="ja-JP" sz="1000" dirty="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931437" y="1357520"/>
            <a:ext cx="971154" cy="2750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a:off x="2649894" y="1803341"/>
            <a:ext cx="252697" cy="3824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2078404" y="1589662"/>
            <a:ext cx="824187" cy="2328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154156" y="2109012"/>
            <a:ext cx="748435" cy="542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595535" y="2228082"/>
            <a:ext cx="1307056" cy="662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57492"/>
            <a:ext cx="579005" cy="200055"/>
          </a:xfrm>
          <a:prstGeom prst="rect">
            <a:avLst/>
          </a:prstGeom>
          <a:noFill/>
        </p:spPr>
        <p:txBody>
          <a:bodyPr wrap="none" rtlCol="0">
            <a:spAutoFit/>
          </a:bodyPr>
          <a:lstStyle/>
          <a:p>
            <a:r>
              <a:rPr kumimoji="1" lang="en-US" altLang="ja-JP" sz="700" dirty="0"/>
              <a:t>02.</a:t>
            </a:r>
            <a:r>
              <a:rPr kumimoji="1" lang="ja-JP" altLang="en-US" sz="700" dirty="0"/>
              <a:t>武器名</a:t>
            </a:r>
            <a:endParaRPr kumimoji="1" lang="en-US" altLang="ja-JP" sz="700" dirty="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489634"/>
            <a:ext cx="579005" cy="200055"/>
          </a:xfrm>
          <a:prstGeom prst="rect">
            <a:avLst/>
          </a:prstGeom>
          <a:noFill/>
        </p:spPr>
        <p:txBody>
          <a:bodyPr wrap="none" rtlCol="0">
            <a:spAutoFit/>
          </a:bodyPr>
          <a:lstStyle/>
          <a:p>
            <a:r>
              <a:rPr kumimoji="1" lang="en-US" altLang="ja-JP" sz="700" dirty="0"/>
              <a:t>03.</a:t>
            </a:r>
            <a:r>
              <a:rPr kumimoji="1" lang="ja-JP" altLang="en-US" sz="700" dirty="0"/>
              <a:t>武器種</a:t>
            </a:r>
            <a:endParaRPr kumimoji="1" lang="en-US" altLang="ja-JP" sz="700" dirty="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741558"/>
            <a:ext cx="758541" cy="200055"/>
          </a:xfrm>
          <a:prstGeom prst="rect">
            <a:avLst/>
          </a:prstGeom>
          <a:noFill/>
        </p:spPr>
        <p:txBody>
          <a:bodyPr wrap="none" rtlCol="0">
            <a:spAutoFit/>
          </a:bodyPr>
          <a:lstStyle/>
          <a:p>
            <a:r>
              <a:rPr kumimoji="1" lang="en-US" altLang="ja-JP" sz="700" dirty="0"/>
              <a:t>04.</a:t>
            </a:r>
            <a:r>
              <a:rPr kumimoji="1" lang="ja-JP" altLang="en-US" sz="700" dirty="0"/>
              <a:t>武器レベル</a:t>
            </a:r>
            <a:endParaRPr kumimoji="1" lang="en-US" altLang="ja-JP" sz="700" dirty="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08984"/>
            <a:ext cx="938077" cy="200055"/>
          </a:xfrm>
          <a:prstGeom prst="rect">
            <a:avLst/>
          </a:prstGeom>
          <a:noFill/>
        </p:spPr>
        <p:txBody>
          <a:bodyPr wrap="none" rtlCol="0">
            <a:spAutoFit/>
          </a:bodyPr>
          <a:lstStyle/>
          <a:p>
            <a:r>
              <a:rPr kumimoji="1" lang="en-US" altLang="ja-JP" sz="700" dirty="0"/>
              <a:t>05.</a:t>
            </a:r>
            <a:r>
              <a:rPr kumimoji="1" lang="ja-JP" altLang="en-US" sz="700" dirty="0"/>
              <a:t>武器パラメータ</a:t>
            </a:r>
            <a:endParaRPr kumimoji="1" lang="en-US" altLang="ja-JP" sz="700" dirty="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194269"/>
            <a:ext cx="758541" cy="200055"/>
          </a:xfrm>
          <a:prstGeom prst="rect">
            <a:avLst/>
          </a:prstGeom>
          <a:noFill/>
        </p:spPr>
        <p:txBody>
          <a:bodyPr wrap="none" rtlCol="0">
            <a:spAutoFit/>
          </a:bodyPr>
          <a:lstStyle/>
          <a:p>
            <a:r>
              <a:rPr kumimoji="1" lang="en-US" altLang="ja-JP" sz="700" dirty="0"/>
              <a:t>06.</a:t>
            </a:r>
            <a:r>
              <a:rPr kumimoji="1" lang="ja-JP" altLang="en-US" sz="700" dirty="0"/>
              <a:t>装備パーツ</a:t>
            </a:r>
            <a:endParaRPr kumimoji="1" lang="en-US" altLang="ja-JP" sz="700" dirty="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80010"/>
            <a:ext cx="1261884" cy="246221"/>
          </a:xfrm>
          <a:prstGeom prst="rect">
            <a:avLst/>
          </a:prstGeom>
          <a:noFill/>
        </p:spPr>
        <p:txBody>
          <a:bodyPr wrap="none" rtlCol="0">
            <a:noAutofit/>
          </a:bodyPr>
          <a:lstStyle/>
          <a:p>
            <a:r>
              <a:rPr kumimoji="1" lang="en-US" altLang="ja-JP" sz="1000" b="1" dirty="0">
                <a:latin typeface="+mn-ea"/>
              </a:rPr>
              <a:t>07.</a:t>
            </a:r>
            <a:r>
              <a:rPr kumimoji="1" lang="ja-JP" altLang="en-US" sz="1000" b="1" dirty="0">
                <a:latin typeface="+mn-ea"/>
              </a:rPr>
              <a:t>装備結晶</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324841"/>
            <a:ext cx="3775393" cy="1015663"/>
          </a:xfrm>
          <a:prstGeom prst="rect">
            <a:avLst/>
          </a:prstGeom>
          <a:noFill/>
        </p:spPr>
        <p:txBody>
          <a:bodyPr wrap="none" rtlCol="0">
            <a:spAutoFit/>
          </a:bodyPr>
          <a:lstStyle/>
          <a:p>
            <a:r>
              <a:rPr kumimoji="1" lang="ja-JP" altLang="en-US" sz="1000" dirty="0"/>
              <a:t>結晶アイコンの状態は</a:t>
            </a:r>
            <a:endParaRPr kumimoji="1" lang="en-US" altLang="ja-JP" sz="1000" dirty="0"/>
          </a:p>
          <a:p>
            <a:r>
              <a:rPr kumimoji="1" lang="ja-JP" altLang="en-US" sz="1000" dirty="0"/>
              <a:t>　・装備中</a:t>
            </a:r>
            <a:endParaRPr kumimoji="1" lang="en-US" altLang="ja-JP" sz="1000" dirty="0"/>
          </a:p>
          <a:p>
            <a:r>
              <a:rPr kumimoji="1" lang="ja-JP" altLang="en-US" sz="1000" dirty="0"/>
              <a:t>　・空き</a:t>
            </a:r>
            <a:endParaRPr kumimoji="1" lang="en-US" altLang="ja-JP" sz="1000" dirty="0"/>
          </a:p>
          <a:p>
            <a:r>
              <a:rPr kumimoji="1" lang="ja-JP" altLang="en-US" sz="1000" dirty="0"/>
              <a:t>　・スロットがない</a:t>
            </a:r>
            <a:endParaRPr kumimoji="1" lang="en-US" altLang="ja-JP" sz="1000" dirty="0"/>
          </a:p>
          <a:p>
            <a:r>
              <a:rPr kumimoji="1" lang="ja-JP" altLang="en-US" sz="1000" dirty="0"/>
              <a:t>の３状態がある。</a:t>
            </a:r>
            <a:endParaRPr kumimoji="1" lang="en-US" altLang="ja-JP" sz="1000" dirty="0"/>
          </a:p>
          <a:p>
            <a:r>
              <a:rPr kumimoji="1" lang="ja-JP" altLang="en-US" sz="1000" dirty="0"/>
              <a:t>このアイコンをタップするとタブは結晶に自動で切り替わる。</a:t>
            </a:r>
            <a:endParaRPr kumimoji="1" lang="en-US" altLang="ja-JP" sz="1000" dirty="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a:off x="1459094" y="2568750"/>
            <a:ext cx="1443497" cy="1088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479603"/>
            <a:ext cx="668773" cy="200055"/>
          </a:xfrm>
          <a:prstGeom prst="rect">
            <a:avLst/>
          </a:prstGeom>
          <a:noFill/>
        </p:spPr>
        <p:txBody>
          <a:bodyPr wrap="none" rtlCol="0">
            <a:spAutoFit/>
          </a:bodyPr>
          <a:lstStyle/>
          <a:p>
            <a:r>
              <a:rPr kumimoji="1" lang="en-US" altLang="ja-JP" sz="700" dirty="0"/>
              <a:t>07.</a:t>
            </a:r>
            <a:r>
              <a:rPr kumimoji="1" lang="ja-JP" altLang="en-US" sz="700" dirty="0"/>
              <a:t>装備結晶</a:t>
            </a:r>
            <a:endParaRPr kumimoji="1" lang="en-US" altLang="ja-JP" sz="700" dirty="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892347" y="2761669"/>
            <a:ext cx="668773" cy="200055"/>
          </a:xfrm>
          <a:prstGeom prst="rect">
            <a:avLst/>
          </a:prstGeom>
          <a:noFill/>
        </p:spPr>
        <p:txBody>
          <a:bodyPr wrap="none" rtlCol="0">
            <a:spAutoFit/>
          </a:bodyPr>
          <a:lstStyle/>
          <a:p>
            <a:r>
              <a:rPr kumimoji="1" lang="en-US" altLang="ja-JP" sz="700" dirty="0"/>
              <a:t>08.</a:t>
            </a:r>
            <a:r>
              <a:rPr kumimoji="1" lang="ja-JP" altLang="en-US" sz="700" dirty="0"/>
              <a:t>結晶効果</a:t>
            </a:r>
            <a:endParaRPr kumimoji="1" lang="en-US" altLang="ja-JP" sz="700" dirty="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1931437" y="2722453"/>
            <a:ext cx="960910" cy="1392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069457"/>
            <a:ext cx="489236" cy="200055"/>
          </a:xfrm>
          <a:prstGeom prst="rect">
            <a:avLst/>
          </a:prstGeom>
          <a:noFill/>
        </p:spPr>
        <p:txBody>
          <a:bodyPr wrap="none" rtlCol="0">
            <a:spAutoFit/>
          </a:bodyPr>
          <a:lstStyle/>
          <a:p>
            <a:r>
              <a:rPr kumimoji="1" lang="en-US" altLang="ja-JP" sz="700" dirty="0"/>
              <a:t>09.</a:t>
            </a:r>
            <a:r>
              <a:rPr kumimoji="1" lang="ja-JP" altLang="en-US" sz="700" dirty="0"/>
              <a:t>タブ</a:t>
            </a:r>
            <a:endParaRPr kumimoji="1" lang="en-US" altLang="ja-JP" sz="700" dirty="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a:off x="1841502" y="2993387"/>
            <a:ext cx="1061089" cy="1760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375043"/>
            <a:ext cx="848309" cy="200055"/>
          </a:xfrm>
          <a:prstGeom prst="rect">
            <a:avLst/>
          </a:prstGeom>
          <a:noFill/>
        </p:spPr>
        <p:txBody>
          <a:bodyPr wrap="none" rtlCol="0">
            <a:spAutoFit/>
          </a:bodyPr>
          <a:lstStyle/>
          <a:p>
            <a:r>
              <a:rPr kumimoji="1" lang="en-US" altLang="ja-JP" sz="700" dirty="0"/>
              <a:t>10.</a:t>
            </a:r>
            <a:r>
              <a:rPr kumimoji="1" lang="ja-JP" altLang="en-US" sz="700" dirty="0"/>
              <a:t>武器アイコン</a:t>
            </a:r>
            <a:endParaRPr kumimoji="1" lang="en-US" altLang="ja-JP" sz="700" dirty="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a:off x="1959952" y="3315677"/>
            <a:ext cx="942639" cy="159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619202"/>
            <a:ext cx="758541" cy="200055"/>
          </a:xfrm>
          <a:prstGeom prst="rect">
            <a:avLst/>
          </a:prstGeom>
          <a:noFill/>
        </p:spPr>
        <p:txBody>
          <a:bodyPr wrap="none" rtlCol="0">
            <a:spAutoFit/>
          </a:bodyPr>
          <a:lstStyle/>
          <a:p>
            <a:r>
              <a:rPr kumimoji="1" lang="en-US" altLang="ja-JP" sz="700" dirty="0"/>
              <a:t>11.</a:t>
            </a:r>
            <a:r>
              <a:rPr kumimoji="1" lang="ja-JP" altLang="en-US" sz="700" dirty="0"/>
              <a:t>装備中武器</a:t>
            </a:r>
            <a:endParaRPr kumimoji="1" lang="en-US" altLang="ja-JP" sz="700" dirty="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370182" y="3503107"/>
            <a:ext cx="1532409" cy="2161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3890685"/>
            <a:ext cx="579005" cy="200055"/>
          </a:xfrm>
          <a:prstGeom prst="rect">
            <a:avLst/>
          </a:prstGeom>
          <a:noFill/>
        </p:spPr>
        <p:txBody>
          <a:bodyPr wrap="none" rtlCol="0">
            <a:spAutoFit/>
          </a:bodyPr>
          <a:lstStyle/>
          <a:p>
            <a:r>
              <a:rPr kumimoji="1" lang="en-US" altLang="ja-JP" sz="700" dirty="0"/>
              <a:t>12.</a:t>
            </a:r>
            <a:r>
              <a:rPr kumimoji="1" lang="ja-JP" altLang="en-US" sz="700" dirty="0"/>
              <a:t>所持数</a:t>
            </a:r>
            <a:endParaRPr kumimoji="1" lang="en-US" altLang="ja-JP" sz="700" dirty="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487796" y="3990713"/>
            <a:ext cx="414795" cy="2339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26686"/>
            <a:ext cx="710451" cy="200055"/>
          </a:xfrm>
          <a:prstGeom prst="rect">
            <a:avLst/>
          </a:prstGeom>
          <a:noFill/>
        </p:spPr>
        <p:txBody>
          <a:bodyPr wrap="none" rtlCol="0">
            <a:spAutoFit/>
          </a:bodyPr>
          <a:lstStyle/>
          <a:p>
            <a:r>
              <a:rPr kumimoji="1" lang="en-US" altLang="ja-JP" sz="700" dirty="0"/>
              <a:t>13.OK</a:t>
            </a:r>
            <a:r>
              <a:rPr kumimoji="1" lang="ja-JP" altLang="en-US" sz="700" dirty="0"/>
              <a:t>ボタン</a:t>
            </a:r>
            <a:endParaRPr kumimoji="1" lang="en-US" altLang="ja-JP" sz="700" dirty="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92749"/>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89573" y="5341792"/>
            <a:ext cx="1261884" cy="246221"/>
          </a:xfrm>
          <a:prstGeom prst="rect">
            <a:avLst/>
          </a:prstGeom>
          <a:noFill/>
        </p:spPr>
        <p:txBody>
          <a:bodyPr wrap="none" rtlCol="0">
            <a:noAutofit/>
          </a:bodyPr>
          <a:lstStyle/>
          <a:p>
            <a:r>
              <a:rPr kumimoji="1" lang="en-US" altLang="ja-JP" sz="1000" b="1" dirty="0">
                <a:latin typeface="+mn-ea"/>
              </a:rPr>
              <a:t>08.</a:t>
            </a:r>
            <a:r>
              <a:rPr kumimoji="1" lang="ja-JP" altLang="en-US" sz="1000" b="1" dirty="0">
                <a:latin typeface="+mn-ea"/>
              </a:rPr>
              <a:t>結晶効果</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82016" y="5586623"/>
            <a:ext cx="3262432" cy="400110"/>
          </a:xfrm>
          <a:prstGeom prst="rect">
            <a:avLst/>
          </a:prstGeom>
          <a:noFill/>
        </p:spPr>
        <p:txBody>
          <a:bodyPr wrap="none" rtlCol="0">
            <a:spAutoFit/>
          </a:bodyPr>
          <a:lstStyle/>
          <a:p>
            <a:r>
              <a:rPr kumimoji="1" lang="ja-JP" altLang="en-US" sz="1000" dirty="0"/>
              <a:t>結晶名と結晶の効果。</a:t>
            </a:r>
            <a:endParaRPr kumimoji="1" lang="en-US" altLang="ja-JP" sz="1000" dirty="0"/>
          </a:p>
          <a:p>
            <a:r>
              <a:rPr kumimoji="1" lang="ja-JP" altLang="en-US" sz="1000" dirty="0"/>
              <a:t>文が長くなっても対応できるようにスクロール対応。</a:t>
            </a:r>
            <a:endParaRPr kumimoji="1" lang="en-US" altLang="ja-JP" sz="1000" dirty="0"/>
          </a:p>
        </p:txBody>
      </p:sp>
    </p:spTree>
    <p:extLst>
      <p:ext uri="{BB962C8B-B14F-4D97-AF65-F5344CB8AC3E}">
        <p14:creationId xmlns:p14="http://schemas.microsoft.com/office/powerpoint/2010/main" val="256836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ブルー が含まれている画像&#10;&#10;自動的に生成された説明">
            <a:extLst>
              <a:ext uri="{FF2B5EF4-FFF2-40B4-BE49-F238E27FC236}">
                <a16:creationId xmlns:a16="http://schemas.microsoft.com/office/drawing/2014/main" id="{7750F947-F912-4BB9-9E32-D27ACC291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84" y="903196"/>
            <a:ext cx="1997276"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co160.</a:t>
            </a:r>
            <a:r>
              <a:rPr kumimoji="1" lang="ja-JP" altLang="en-US" sz="1200" b="1" dirty="0"/>
              <a:t>装備セット画面（</a:t>
            </a:r>
            <a:r>
              <a:rPr kumimoji="1" lang="en-US" altLang="ja-JP" sz="1200" b="1" dirty="0"/>
              <a:t>2/2</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62461" y="1055117"/>
            <a:ext cx="1640130" cy="6530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643125" cy="200055"/>
          </a:xfrm>
          <a:prstGeom prst="rect">
            <a:avLst/>
          </a:prstGeom>
          <a:noFill/>
        </p:spPr>
        <p:txBody>
          <a:bodyPr wrap="none" rtlCol="0">
            <a:spAutoFit/>
          </a:bodyPr>
          <a:lstStyle/>
          <a:p>
            <a:r>
              <a:rPr kumimoji="1" lang="en-US" altLang="ja-JP" sz="700" dirty="0"/>
              <a:t>01</a:t>
            </a:r>
            <a:r>
              <a:rPr kumimoji="1" lang="ja-JP" altLang="en-US" sz="700" dirty="0"/>
              <a:t>武器画像</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955089"/>
            <a:ext cx="620683" cy="246221"/>
          </a:xfrm>
          <a:prstGeom prst="rect">
            <a:avLst/>
          </a:prstGeom>
          <a:noFill/>
        </p:spPr>
        <p:txBody>
          <a:bodyPr wrap="none" rtlCol="0">
            <a:spAutoFit/>
          </a:bodyPr>
          <a:lstStyle/>
          <a:p>
            <a:r>
              <a:rPr kumimoji="1" lang="en-US" altLang="ja-JP" sz="1000" b="1" dirty="0"/>
              <a:t>09.</a:t>
            </a:r>
            <a:r>
              <a:rPr kumimoji="1" lang="ja-JP" altLang="en-US" sz="1000" b="1" dirty="0"/>
              <a:t>タブ</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199920"/>
            <a:ext cx="3134191" cy="1323439"/>
          </a:xfrm>
          <a:prstGeom prst="rect">
            <a:avLst/>
          </a:prstGeom>
          <a:noFill/>
        </p:spPr>
        <p:txBody>
          <a:bodyPr wrap="none" rtlCol="0">
            <a:spAutoFit/>
          </a:bodyPr>
          <a:lstStyle/>
          <a:p>
            <a:r>
              <a:rPr kumimoji="1" lang="ja-JP" altLang="en-US" sz="1000" dirty="0">
                <a:latin typeface="+mn-ea"/>
              </a:rPr>
              <a:t>ここでは武器、パーツ、結晶の一覧に切り替わる。</a:t>
            </a:r>
            <a:endParaRPr kumimoji="1" lang="en-US" altLang="ja-JP" sz="1000" dirty="0">
              <a:latin typeface="+mn-ea"/>
            </a:endParaRPr>
          </a:p>
          <a:p>
            <a:r>
              <a:rPr kumimoji="1" lang="ja-JP" altLang="en-US" sz="1000" dirty="0">
                <a:latin typeface="+mn-ea"/>
              </a:rPr>
              <a:t>切り替わった際の仕様は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強化仕様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を参照。</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タブは３つ。</a:t>
            </a:r>
            <a:endParaRPr kumimoji="1" lang="en-US" altLang="ja-JP" sz="1000" dirty="0">
              <a:latin typeface="+mn-ea"/>
            </a:endParaRPr>
          </a:p>
          <a:p>
            <a:r>
              <a:rPr kumimoji="1" lang="ja-JP" altLang="en-US" sz="1000" dirty="0">
                <a:latin typeface="+mn-ea"/>
              </a:rPr>
              <a:t>　・武器</a:t>
            </a:r>
            <a:endParaRPr kumimoji="1" lang="en-US" altLang="ja-JP" sz="1000" dirty="0">
              <a:latin typeface="+mn-ea"/>
            </a:endParaRPr>
          </a:p>
          <a:p>
            <a:r>
              <a:rPr kumimoji="1" lang="ja-JP" altLang="en-US" sz="1000" dirty="0">
                <a:latin typeface="+mn-ea"/>
              </a:rPr>
              <a:t>　・パーツ</a:t>
            </a:r>
            <a:endParaRPr kumimoji="1" lang="en-US" altLang="ja-JP" sz="1000" dirty="0">
              <a:latin typeface="+mn-ea"/>
            </a:endParaRPr>
          </a:p>
          <a:p>
            <a:r>
              <a:rPr kumimoji="1" lang="ja-JP" altLang="en-US" sz="1000" dirty="0">
                <a:latin typeface="+mn-ea"/>
              </a:rPr>
              <a:t>　・結晶</a:t>
            </a:r>
            <a:endParaRPr kumimoji="1" lang="en-US" altLang="ja-JP" sz="1000" dirty="0">
              <a:latin typeface="+mn-ea"/>
            </a:endParaRP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528970"/>
            <a:ext cx="1133644" cy="246221"/>
          </a:xfrm>
          <a:prstGeom prst="rect">
            <a:avLst/>
          </a:prstGeom>
          <a:noFill/>
        </p:spPr>
        <p:txBody>
          <a:bodyPr wrap="none" rtlCol="0">
            <a:spAutoFit/>
          </a:bodyPr>
          <a:lstStyle/>
          <a:p>
            <a:r>
              <a:rPr kumimoji="1" lang="en-US" altLang="ja-JP" sz="1000" b="1" dirty="0"/>
              <a:t>10.</a:t>
            </a:r>
            <a:r>
              <a:rPr kumimoji="1" lang="ja-JP" altLang="en-US" sz="1000" b="1" dirty="0"/>
              <a:t>武器アイコン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73801"/>
            <a:ext cx="4544834" cy="1785104"/>
          </a:xfrm>
          <a:prstGeom prst="rect">
            <a:avLst/>
          </a:prstGeom>
          <a:noFill/>
        </p:spPr>
        <p:txBody>
          <a:bodyPr wrap="none" rtlCol="0">
            <a:spAutoFit/>
          </a:bodyPr>
          <a:lstStyle/>
          <a:p>
            <a:r>
              <a:rPr kumimoji="1" lang="ja-JP" altLang="en-US" sz="1000" dirty="0"/>
              <a:t>所持している武器（パーツ、結晶）のアイコン一覧。</a:t>
            </a:r>
            <a:endParaRPr kumimoji="1" lang="en-US" altLang="ja-JP" sz="1000" dirty="0"/>
          </a:p>
          <a:p>
            <a:r>
              <a:rPr kumimoji="1" lang="ja-JP" altLang="en-US" sz="1000" dirty="0"/>
              <a:t>現在装備しているもののアイコンがリストの一番上に来るようにする。</a:t>
            </a:r>
            <a:endParaRPr kumimoji="1" lang="en-US" altLang="ja-JP" sz="1000" dirty="0"/>
          </a:p>
          <a:p>
            <a:endParaRPr kumimoji="1" lang="en-US" altLang="ja-JP" sz="1000" dirty="0"/>
          </a:p>
          <a:p>
            <a:r>
              <a:rPr kumimoji="1" lang="ja-JP" altLang="en-US" sz="1000" dirty="0"/>
              <a:t>タブで表示を切り替えてアイコンをタップした際の挙動は、</a:t>
            </a:r>
            <a:endParaRPr kumimoji="1" lang="en-US" altLang="ja-JP" sz="1000" dirty="0"/>
          </a:p>
          <a:p>
            <a:endParaRPr kumimoji="1" lang="en-US" altLang="ja-JP" sz="1000" dirty="0"/>
          </a:p>
          <a:p>
            <a:r>
              <a:rPr kumimoji="1" lang="en-US" altLang="ja-JP" sz="1000" dirty="0"/>
              <a:t>1</a:t>
            </a:r>
            <a:r>
              <a:rPr kumimoji="1" lang="ja-JP" altLang="en-US" sz="1000" dirty="0"/>
              <a:t>．空きがあればセットする。</a:t>
            </a:r>
            <a:endParaRPr kumimoji="1" lang="en-US" altLang="ja-JP" sz="1000" dirty="0"/>
          </a:p>
          <a:p>
            <a:r>
              <a:rPr kumimoji="1" lang="en-US" altLang="ja-JP" sz="1000" dirty="0"/>
              <a:t>2</a:t>
            </a:r>
            <a:r>
              <a:rPr kumimoji="1" lang="ja-JP" altLang="en-US" sz="1000" dirty="0"/>
              <a:t>．空きがなければ無反応。</a:t>
            </a:r>
            <a:endParaRPr kumimoji="1" lang="en-US" altLang="ja-JP" sz="1000" dirty="0"/>
          </a:p>
          <a:p>
            <a:endParaRPr kumimoji="1" lang="en-US" altLang="ja-JP" sz="1000" dirty="0"/>
          </a:p>
          <a:p>
            <a:r>
              <a:rPr kumimoji="1" lang="en-US" altLang="ja-JP" sz="1000" dirty="0"/>
              <a:t>※</a:t>
            </a:r>
            <a:r>
              <a:rPr kumimoji="1" lang="ja-JP" altLang="en-US" sz="1000" dirty="0"/>
              <a:t>自動で入れ替えはしない。パーツは入れ替えてもよさそうな気がするが、</a:t>
            </a:r>
            <a:endParaRPr kumimoji="1" lang="en-US" altLang="ja-JP" sz="1000" dirty="0"/>
          </a:p>
          <a:p>
            <a:r>
              <a:rPr kumimoji="1" lang="ja-JP" altLang="en-US" sz="1000" dirty="0"/>
              <a:t>　結晶が埋まっていた場合、どれと入れ替えるかの判断がつかない。</a:t>
            </a:r>
            <a:endParaRPr kumimoji="1" lang="en-US" altLang="ja-JP" sz="1000" dirty="0"/>
          </a:p>
          <a:p>
            <a:r>
              <a:rPr kumimoji="1" lang="ja-JP" altLang="en-US" sz="1000" dirty="0"/>
              <a:t>　結晶と動作を統一するためにパーツも入れ替えを行わない。</a:t>
            </a:r>
            <a:endParaRPr kumimoji="1" lang="en-US" altLang="ja-JP" sz="1000" dirty="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931437" y="1357520"/>
            <a:ext cx="971154" cy="2750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a:off x="2649894" y="1803341"/>
            <a:ext cx="252697" cy="3824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2078404" y="1589662"/>
            <a:ext cx="824187" cy="2328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154156" y="2109012"/>
            <a:ext cx="748435" cy="542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595535" y="2228082"/>
            <a:ext cx="1307056" cy="662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57492"/>
            <a:ext cx="579005" cy="200055"/>
          </a:xfrm>
          <a:prstGeom prst="rect">
            <a:avLst/>
          </a:prstGeom>
          <a:noFill/>
        </p:spPr>
        <p:txBody>
          <a:bodyPr wrap="none" rtlCol="0">
            <a:spAutoFit/>
          </a:bodyPr>
          <a:lstStyle/>
          <a:p>
            <a:r>
              <a:rPr kumimoji="1" lang="en-US" altLang="ja-JP" sz="700" dirty="0"/>
              <a:t>02.</a:t>
            </a:r>
            <a:r>
              <a:rPr kumimoji="1" lang="ja-JP" altLang="en-US" sz="700" dirty="0"/>
              <a:t>武器名</a:t>
            </a:r>
            <a:endParaRPr kumimoji="1" lang="en-US" altLang="ja-JP" sz="700" dirty="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489634"/>
            <a:ext cx="579005" cy="200055"/>
          </a:xfrm>
          <a:prstGeom prst="rect">
            <a:avLst/>
          </a:prstGeom>
          <a:noFill/>
        </p:spPr>
        <p:txBody>
          <a:bodyPr wrap="none" rtlCol="0">
            <a:spAutoFit/>
          </a:bodyPr>
          <a:lstStyle/>
          <a:p>
            <a:r>
              <a:rPr kumimoji="1" lang="en-US" altLang="ja-JP" sz="700" dirty="0"/>
              <a:t>03.</a:t>
            </a:r>
            <a:r>
              <a:rPr kumimoji="1" lang="ja-JP" altLang="en-US" sz="700" dirty="0"/>
              <a:t>武器種</a:t>
            </a:r>
            <a:endParaRPr kumimoji="1" lang="en-US" altLang="ja-JP" sz="700" dirty="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741558"/>
            <a:ext cx="758541" cy="200055"/>
          </a:xfrm>
          <a:prstGeom prst="rect">
            <a:avLst/>
          </a:prstGeom>
          <a:noFill/>
        </p:spPr>
        <p:txBody>
          <a:bodyPr wrap="none" rtlCol="0">
            <a:spAutoFit/>
          </a:bodyPr>
          <a:lstStyle/>
          <a:p>
            <a:r>
              <a:rPr kumimoji="1" lang="en-US" altLang="ja-JP" sz="700" dirty="0"/>
              <a:t>04.</a:t>
            </a:r>
            <a:r>
              <a:rPr kumimoji="1" lang="ja-JP" altLang="en-US" sz="700" dirty="0"/>
              <a:t>武器レベル</a:t>
            </a:r>
            <a:endParaRPr kumimoji="1" lang="en-US" altLang="ja-JP" sz="700" dirty="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08984"/>
            <a:ext cx="938077" cy="200055"/>
          </a:xfrm>
          <a:prstGeom prst="rect">
            <a:avLst/>
          </a:prstGeom>
          <a:noFill/>
        </p:spPr>
        <p:txBody>
          <a:bodyPr wrap="none" rtlCol="0">
            <a:spAutoFit/>
          </a:bodyPr>
          <a:lstStyle/>
          <a:p>
            <a:r>
              <a:rPr kumimoji="1" lang="en-US" altLang="ja-JP" sz="700" dirty="0"/>
              <a:t>05.</a:t>
            </a:r>
            <a:r>
              <a:rPr kumimoji="1" lang="ja-JP" altLang="en-US" sz="700" dirty="0"/>
              <a:t>武器パラメータ</a:t>
            </a:r>
            <a:endParaRPr kumimoji="1" lang="en-US" altLang="ja-JP" sz="700" dirty="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194269"/>
            <a:ext cx="758541" cy="200055"/>
          </a:xfrm>
          <a:prstGeom prst="rect">
            <a:avLst/>
          </a:prstGeom>
          <a:noFill/>
        </p:spPr>
        <p:txBody>
          <a:bodyPr wrap="none" rtlCol="0">
            <a:spAutoFit/>
          </a:bodyPr>
          <a:lstStyle/>
          <a:p>
            <a:r>
              <a:rPr kumimoji="1" lang="en-US" altLang="ja-JP" sz="700" dirty="0"/>
              <a:t>06.</a:t>
            </a:r>
            <a:r>
              <a:rPr kumimoji="1" lang="ja-JP" altLang="en-US" sz="700" dirty="0"/>
              <a:t>装備パーツ</a:t>
            </a:r>
            <a:endParaRPr kumimoji="1" lang="en-US" altLang="ja-JP" sz="700" dirty="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564504"/>
            <a:ext cx="1261884" cy="246221"/>
          </a:xfrm>
          <a:prstGeom prst="rect">
            <a:avLst/>
          </a:prstGeom>
          <a:noFill/>
        </p:spPr>
        <p:txBody>
          <a:bodyPr wrap="none" rtlCol="0">
            <a:noAutofit/>
          </a:bodyPr>
          <a:lstStyle/>
          <a:p>
            <a:r>
              <a:rPr kumimoji="1" lang="en-US" altLang="ja-JP" sz="1000" b="1" dirty="0">
                <a:latin typeface="+mn-ea"/>
              </a:rPr>
              <a:t>11.</a:t>
            </a:r>
            <a:r>
              <a:rPr kumimoji="1" lang="ja-JP" altLang="en-US" sz="1000" b="1" dirty="0">
                <a:latin typeface="+mn-ea"/>
              </a:rPr>
              <a:t>装備中武器</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809335"/>
            <a:ext cx="3647152" cy="707886"/>
          </a:xfrm>
          <a:prstGeom prst="rect">
            <a:avLst/>
          </a:prstGeom>
          <a:noFill/>
        </p:spPr>
        <p:txBody>
          <a:bodyPr wrap="none" rtlCol="0">
            <a:spAutoFit/>
          </a:bodyPr>
          <a:lstStyle/>
          <a:p>
            <a:r>
              <a:rPr kumimoji="1" lang="ja-JP" altLang="en-US" sz="1000" dirty="0"/>
              <a:t>同部隊のキャラが装備している武器はアイコンを表示する。</a:t>
            </a:r>
            <a:endParaRPr kumimoji="1" lang="en-US" altLang="ja-JP" sz="1000" dirty="0"/>
          </a:p>
          <a:p>
            <a:r>
              <a:rPr kumimoji="1" lang="ja-JP" altLang="en-US" sz="1000" dirty="0"/>
              <a:t>（図では暗転しているが、暗転しないように）</a:t>
            </a:r>
            <a:endParaRPr kumimoji="1" lang="en-US" altLang="ja-JP" sz="1000" dirty="0"/>
          </a:p>
          <a:p>
            <a:r>
              <a:rPr kumimoji="1" lang="ja-JP" altLang="en-US" sz="1000" dirty="0"/>
              <a:t>この武器も選択は可能。</a:t>
            </a:r>
            <a:endParaRPr kumimoji="1" lang="en-US" altLang="ja-JP" sz="1000" dirty="0"/>
          </a:p>
          <a:p>
            <a:r>
              <a:rPr kumimoji="1" lang="ja-JP" altLang="en-US" sz="1000" dirty="0"/>
              <a:t>（</a:t>
            </a:r>
            <a:r>
              <a:rPr kumimoji="1" lang="en-US" altLang="ja-JP" sz="1000" dirty="0"/>
              <a:t>OK</a:t>
            </a:r>
            <a:r>
              <a:rPr kumimoji="1" lang="ja-JP" altLang="en-US" sz="1000" dirty="0"/>
              <a:t>した時点で付け替え確認が行われる）</a:t>
            </a:r>
            <a:endParaRPr kumimoji="1" lang="en-US" altLang="ja-JP" sz="1000" dirty="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a:off x="1459094" y="2568750"/>
            <a:ext cx="1443497" cy="1088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479603"/>
            <a:ext cx="668773" cy="200055"/>
          </a:xfrm>
          <a:prstGeom prst="rect">
            <a:avLst/>
          </a:prstGeom>
          <a:noFill/>
        </p:spPr>
        <p:txBody>
          <a:bodyPr wrap="none" rtlCol="0">
            <a:spAutoFit/>
          </a:bodyPr>
          <a:lstStyle/>
          <a:p>
            <a:r>
              <a:rPr kumimoji="1" lang="en-US" altLang="ja-JP" sz="700" dirty="0"/>
              <a:t>07.</a:t>
            </a:r>
            <a:r>
              <a:rPr kumimoji="1" lang="ja-JP" altLang="en-US" sz="700" dirty="0"/>
              <a:t>装備結晶</a:t>
            </a:r>
            <a:endParaRPr kumimoji="1" lang="en-US" altLang="ja-JP" sz="700" dirty="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892347" y="2761669"/>
            <a:ext cx="668773" cy="200055"/>
          </a:xfrm>
          <a:prstGeom prst="rect">
            <a:avLst/>
          </a:prstGeom>
          <a:noFill/>
        </p:spPr>
        <p:txBody>
          <a:bodyPr wrap="none" rtlCol="0">
            <a:spAutoFit/>
          </a:bodyPr>
          <a:lstStyle/>
          <a:p>
            <a:r>
              <a:rPr kumimoji="1" lang="en-US" altLang="ja-JP" sz="700" dirty="0"/>
              <a:t>08.</a:t>
            </a:r>
            <a:r>
              <a:rPr kumimoji="1" lang="ja-JP" altLang="en-US" sz="700" dirty="0"/>
              <a:t>結晶効果</a:t>
            </a:r>
            <a:endParaRPr kumimoji="1" lang="en-US" altLang="ja-JP" sz="700" dirty="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1931437" y="2722453"/>
            <a:ext cx="960910" cy="1392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069457"/>
            <a:ext cx="489236" cy="200055"/>
          </a:xfrm>
          <a:prstGeom prst="rect">
            <a:avLst/>
          </a:prstGeom>
          <a:noFill/>
        </p:spPr>
        <p:txBody>
          <a:bodyPr wrap="none" rtlCol="0">
            <a:spAutoFit/>
          </a:bodyPr>
          <a:lstStyle/>
          <a:p>
            <a:r>
              <a:rPr kumimoji="1" lang="en-US" altLang="ja-JP" sz="700" dirty="0"/>
              <a:t>09.</a:t>
            </a:r>
            <a:r>
              <a:rPr kumimoji="1" lang="ja-JP" altLang="en-US" sz="700" dirty="0"/>
              <a:t>タブ</a:t>
            </a:r>
            <a:endParaRPr kumimoji="1" lang="en-US" altLang="ja-JP" sz="700" dirty="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a:off x="1841502" y="2993387"/>
            <a:ext cx="1061089" cy="1760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375043"/>
            <a:ext cx="848309" cy="200055"/>
          </a:xfrm>
          <a:prstGeom prst="rect">
            <a:avLst/>
          </a:prstGeom>
          <a:noFill/>
        </p:spPr>
        <p:txBody>
          <a:bodyPr wrap="none" rtlCol="0">
            <a:spAutoFit/>
          </a:bodyPr>
          <a:lstStyle/>
          <a:p>
            <a:r>
              <a:rPr kumimoji="1" lang="en-US" altLang="ja-JP" sz="700" dirty="0"/>
              <a:t>10.</a:t>
            </a:r>
            <a:r>
              <a:rPr kumimoji="1" lang="ja-JP" altLang="en-US" sz="700" dirty="0"/>
              <a:t>武器アイコン</a:t>
            </a:r>
            <a:endParaRPr kumimoji="1" lang="en-US" altLang="ja-JP" sz="700" dirty="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a:off x="1959952" y="3315677"/>
            <a:ext cx="942639" cy="159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619202"/>
            <a:ext cx="758541" cy="200055"/>
          </a:xfrm>
          <a:prstGeom prst="rect">
            <a:avLst/>
          </a:prstGeom>
          <a:noFill/>
        </p:spPr>
        <p:txBody>
          <a:bodyPr wrap="none" rtlCol="0">
            <a:spAutoFit/>
          </a:bodyPr>
          <a:lstStyle/>
          <a:p>
            <a:r>
              <a:rPr kumimoji="1" lang="en-US" altLang="ja-JP" sz="700" dirty="0"/>
              <a:t>11.</a:t>
            </a:r>
            <a:r>
              <a:rPr kumimoji="1" lang="ja-JP" altLang="en-US" sz="700" dirty="0"/>
              <a:t>装備中武器</a:t>
            </a:r>
            <a:endParaRPr kumimoji="1" lang="en-US" altLang="ja-JP" sz="700" dirty="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370182" y="3503107"/>
            <a:ext cx="1532409" cy="2161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3890685"/>
            <a:ext cx="579005" cy="200055"/>
          </a:xfrm>
          <a:prstGeom prst="rect">
            <a:avLst/>
          </a:prstGeom>
          <a:noFill/>
        </p:spPr>
        <p:txBody>
          <a:bodyPr wrap="none" rtlCol="0">
            <a:spAutoFit/>
          </a:bodyPr>
          <a:lstStyle/>
          <a:p>
            <a:r>
              <a:rPr kumimoji="1" lang="en-US" altLang="ja-JP" sz="700" dirty="0"/>
              <a:t>12.</a:t>
            </a:r>
            <a:r>
              <a:rPr kumimoji="1" lang="ja-JP" altLang="en-US" sz="700" dirty="0"/>
              <a:t>所持数</a:t>
            </a:r>
            <a:endParaRPr kumimoji="1" lang="en-US" altLang="ja-JP" sz="700" dirty="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487796" y="3990713"/>
            <a:ext cx="414795" cy="2339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26686"/>
            <a:ext cx="710451" cy="200055"/>
          </a:xfrm>
          <a:prstGeom prst="rect">
            <a:avLst/>
          </a:prstGeom>
          <a:noFill/>
        </p:spPr>
        <p:txBody>
          <a:bodyPr wrap="none" rtlCol="0">
            <a:spAutoFit/>
          </a:bodyPr>
          <a:lstStyle/>
          <a:p>
            <a:r>
              <a:rPr kumimoji="1" lang="en-US" altLang="ja-JP" sz="700" dirty="0"/>
              <a:t>13.OK</a:t>
            </a:r>
            <a:r>
              <a:rPr kumimoji="1" lang="ja-JP" altLang="en-US" sz="700" dirty="0"/>
              <a:t>ボタン</a:t>
            </a:r>
            <a:endParaRPr kumimoji="1" lang="en-US" altLang="ja-JP" sz="700" dirty="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92749"/>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89573" y="5515831"/>
            <a:ext cx="1261884" cy="246221"/>
          </a:xfrm>
          <a:prstGeom prst="rect">
            <a:avLst/>
          </a:prstGeom>
          <a:noFill/>
        </p:spPr>
        <p:txBody>
          <a:bodyPr wrap="none" rtlCol="0">
            <a:noAutofit/>
          </a:bodyPr>
          <a:lstStyle/>
          <a:p>
            <a:r>
              <a:rPr kumimoji="1" lang="en-US" altLang="ja-JP" sz="1000" b="1" dirty="0">
                <a:latin typeface="+mn-ea"/>
              </a:rPr>
              <a:t>12.</a:t>
            </a:r>
            <a:r>
              <a:rPr kumimoji="1" lang="ja-JP" altLang="en-US" sz="1000" b="1" dirty="0">
                <a:latin typeface="+mn-ea"/>
              </a:rPr>
              <a:t>所持数</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82016" y="5760662"/>
            <a:ext cx="1980029" cy="246221"/>
          </a:xfrm>
          <a:prstGeom prst="rect">
            <a:avLst/>
          </a:prstGeom>
          <a:noFill/>
        </p:spPr>
        <p:txBody>
          <a:bodyPr wrap="none" rtlCol="0">
            <a:spAutoFit/>
          </a:bodyPr>
          <a:lstStyle/>
          <a:p>
            <a:r>
              <a:rPr kumimoji="1" lang="ja-JP" altLang="en-US" sz="1000" dirty="0"/>
              <a:t>所持上限と現在の所持数を表示</a:t>
            </a:r>
            <a:endParaRPr kumimoji="1" lang="en-US" altLang="ja-JP" sz="1000" dirty="0"/>
          </a:p>
        </p:txBody>
      </p:sp>
      <p:sp>
        <p:nvSpPr>
          <p:cNvPr id="49" name="テキスト ボックス 48">
            <a:extLst>
              <a:ext uri="{FF2B5EF4-FFF2-40B4-BE49-F238E27FC236}">
                <a16:creationId xmlns:a16="http://schemas.microsoft.com/office/drawing/2014/main" id="{A30DF056-2EDD-4043-86FF-7C41F6DFFFFB}"/>
              </a:ext>
            </a:extLst>
          </p:cNvPr>
          <p:cNvSpPr txBox="1"/>
          <p:nvPr/>
        </p:nvSpPr>
        <p:spPr>
          <a:xfrm>
            <a:off x="4267800" y="6004103"/>
            <a:ext cx="1261884" cy="246221"/>
          </a:xfrm>
          <a:prstGeom prst="rect">
            <a:avLst/>
          </a:prstGeom>
          <a:noFill/>
        </p:spPr>
        <p:txBody>
          <a:bodyPr wrap="none" rtlCol="0">
            <a:noAutofit/>
          </a:bodyPr>
          <a:lstStyle/>
          <a:p>
            <a:r>
              <a:rPr kumimoji="1" lang="en-US" altLang="ja-JP" sz="1000" b="1" dirty="0">
                <a:latin typeface="+mn-ea"/>
              </a:rPr>
              <a:t>13.OK</a:t>
            </a:r>
            <a:r>
              <a:rPr kumimoji="1" lang="ja-JP" altLang="en-US" sz="1000" b="1" dirty="0">
                <a:latin typeface="+mn-ea"/>
              </a:rPr>
              <a:t>ボタン</a:t>
            </a:r>
          </a:p>
        </p:txBody>
      </p:sp>
      <p:sp>
        <p:nvSpPr>
          <p:cNvPr id="61" name="テキスト ボックス 60">
            <a:extLst>
              <a:ext uri="{FF2B5EF4-FFF2-40B4-BE49-F238E27FC236}">
                <a16:creationId xmlns:a16="http://schemas.microsoft.com/office/drawing/2014/main" id="{09457ACD-3BA8-4071-80D2-B73D3D27CEBD}"/>
              </a:ext>
            </a:extLst>
          </p:cNvPr>
          <p:cNvSpPr txBox="1"/>
          <p:nvPr/>
        </p:nvSpPr>
        <p:spPr>
          <a:xfrm>
            <a:off x="4460243" y="6248934"/>
            <a:ext cx="1980029" cy="246221"/>
          </a:xfrm>
          <a:prstGeom prst="rect">
            <a:avLst/>
          </a:prstGeom>
          <a:noFill/>
        </p:spPr>
        <p:txBody>
          <a:bodyPr wrap="none" rtlCol="0">
            <a:spAutoFit/>
          </a:bodyPr>
          <a:lstStyle/>
          <a:p>
            <a:r>
              <a:rPr kumimoji="1" lang="ja-JP" altLang="en-US" sz="1000" dirty="0"/>
              <a:t>所持上限と現在の所持数を表示</a:t>
            </a:r>
            <a:endParaRPr kumimoji="1" lang="en-US" altLang="ja-JP" sz="1000" dirty="0"/>
          </a:p>
        </p:txBody>
      </p:sp>
    </p:spTree>
    <p:extLst>
      <p:ext uri="{BB962C8B-B14F-4D97-AF65-F5344CB8AC3E}">
        <p14:creationId xmlns:p14="http://schemas.microsoft.com/office/powerpoint/2010/main" val="337020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コンピュータ が含まれている画像&#10;&#10;自動的に生成された説明">
            <a:extLst>
              <a:ext uri="{FF2B5EF4-FFF2-40B4-BE49-F238E27FC236}">
                <a16:creationId xmlns:a16="http://schemas.microsoft.com/office/drawing/2014/main" id="{6C0010A9-8F31-43E9-98AD-225A8EB1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974165" cy="276999"/>
          </a:xfrm>
          <a:prstGeom prst="rect">
            <a:avLst/>
          </a:prstGeom>
          <a:noFill/>
        </p:spPr>
        <p:txBody>
          <a:bodyPr wrap="none" rtlCol="0">
            <a:spAutoFit/>
          </a:bodyPr>
          <a:lstStyle/>
          <a:p>
            <a:r>
              <a:rPr kumimoji="1" lang="ja-JP" altLang="en-US" sz="1200" b="1" dirty="0"/>
              <a:t>○</a:t>
            </a:r>
            <a:r>
              <a:rPr kumimoji="1" lang="en-US" altLang="ja-JP" sz="1200" b="1" dirty="0"/>
              <a:t>co170.</a:t>
            </a:r>
            <a:r>
              <a:rPr kumimoji="1" lang="ja-JP" altLang="en-US" sz="1200" b="1" dirty="0"/>
              <a:t>支援兵器セット画面（</a:t>
            </a:r>
            <a:r>
              <a:rPr kumimoji="1" lang="en-US" altLang="ja-JP" sz="1200" b="1" dirty="0"/>
              <a:t>1/2</a:t>
            </a:r>
            <a:r>
              <a:rPr kumimoji="1" lang="ja-JP" altLang="en-US" sz="1200" b="1" dirty="0"/>
              <a:t>）</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81986"/>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26817"/>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7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3"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61" name="直線コネクタ 60">
            <a:extLst>
              <a:ext uri="{FF2B5EF4-FFF2-40B4-BE49-F238E27FC236}">
                <a16:creationId xmlns:a16="http://schemas.microsoft.com/office/drawing/2014/main" id="{5DBF5B76-4C8C-4EA2-813E-8C7AF1952AB8}"/>
              </a:ext>
            </a:extLst>
          </p:cNvPr>
          <p:cNvCxnSpPr>
            <a:cxnSpLocks/>
            <a:endCxn id="60"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3"/>
          <a:stretch>
            <a:fillRect/>
          </a:stretch>
        </p:blipFill>
        <p:spPr>
          <a:xfrm>
            <a:off x="7982750" y="3520294"/>
            <a:ext cx="797852" cy="553998"/>
          </a:xfrm>
          <a:prstGeom prst="rect">
            <a:avLst/>
          </a:prstGeom>
        </p:spPr>
      </p:pic>
      <p:sp>
        <p:nvSpPr>
          <p:cNvPr id="29" name="テキスト ボックス 28">
            <a:extLst>
              <a:ext uri="{FF2B5EF4-FFF2-40B4-BE49-F238E27FC236}">
                <a16:creationId xmlns:a16="http://schemas.microsoft.com/office/drawing/2014/main" id="{86FB0303-0558-4380-88F2-F81835A7A14A}"/>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31" name="直線コネクタ 30">
            <a:extLst>
              <a:ext uri="{FF2B5EF4-FFF2-40B4-BE49-F238E27FC236}">
                <a16:creationId xmlns:a16="http://schemas.microsoft.com/office/drawing/2014/main" id="{8BE15A30-B4C5-4789-AEA5-85EC0F8CE556}"/>
              </a:ext>
            </a:extLst>
          </p:cNvPr>
          <p:cNvCxnSpPr>
            <a:cxnSpLocks/>
            <a:endCxn id="2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93C615B-BE4A-4AD5-A793-E79583F86E89}"/>
              </a:ext>
            </a:extLst>
          </p:cNvPr>
          <p:cNvSpPr txBox="1"/>
          <p:nvPr/>
        </p:nvSpPr>
        <p:spPr>
          <a:xfrm>
            <a:off x="4267800" y="4113880"/>
            <a:ext cx="1261884"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搭乗員設定</a:t>
            </a: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460243" y="4358711"/>
            <a:ext cx="3903633" cy="1169551"/>
          </a:xfrm>
          <a:prstGeom prst="rect">
            <a:avLst/>
          </a:prstGeom>
          <a:noFill/>
        </p:spPr>
        <p:txBody>
          <a:bodyPr wrap="none" rtlCol="0">
            <a:spAutoFit/>
          </a:bodyPr>
          <a:lstStyle/>
          <a:p>
            <a:r>
              <a:rPr kumimoji="1" lang="ja-JP" altLang="en-US" sz="1000"/>
              <a:t>支援兵器については、</a:t>
            </a:r>
            <a:endParaRPr kumimoji="1" lang="en-US" altLang="ja-JP" sz="1000"/>
          </a:p>
          <a:p>
            <a:r>
              <a:rPr kumimoji="1" lang="ja-JP" altLang="en-US" sz="1000"/>
              <a:t>その兵科の搭乗員とＴＲカードを１枚設定するのみとなる。</a:t>
            </a:r>
            <a:endParaRPr kumimoji="1" lang="en-US" altLang="ja-JP" sz="1000"/>
          </a:p>
          <a:p>
            <a:r>
              <a:rPr kumimoji="1" lang="ja-JP" altLang="en-US" sz="1000"/>
              <a:t>最初期はキャラもカードもセットされていない状態となるので、</a:t>
            </a:r>
            <a:endParaRPr kumimoji="1" lang="en-US" altLang="ja-JP" sz="1000"/>
          </a:p>
          <a:p>
            <a:r>
              <a:rPr kumimoji="1" lang="ja-JP" altLang="en-US" sz="1000"/>
              <a:t>右のように表示される。</a:t>
            </a:r>
            <a:endParaRPr kumimoji="1" lang="en-US" altLang="ja-JP" sz="1000"/>
          </a:p>
          <a:p>
            <a:r>
              <a:rPr kumimoji="1" lang="ja-JP" altLang="en-US" sz="1000"/>
              <a:t>各項目をたっぷするとそれぞれのリスト画面へと遷移する。</a:t>
            </a:r>
            <a:endParaRPr kumimoji="1" lang="en-US" altLang="ja-JP" sz="1000"/>
          </a:p>
          <a:p>
            <a:endParaRPr kumimoji="1" lang="en-US" altLang="ja-JP" sz="1000"/>
          </a:p>
          <a:p>
            <a:r>
              <a:rPr kumimoji="1" lang="ja-JP" altLang="en-US" sz="1000"/>
              <a:t>支援兵器の兵科が変わると本ウィンドウも切り替わる。</a:t>
            </a:r>
            <a:endParaRPr kumimoji="1" lang="en-US" altLang="ja-JP" sz="1000"/>
          </a:p>
        </p:txBody>
      </p:sp>
      <p:pic>
        <p:nvPicPr>
          <p:cNvPr id="10" name="図 9">
            <a:extLst>
              <a:ext uri="{FF2B5EF4-FFF2-40B4-BE49-F238E27FC236}">
                <a16:creationId xmlns:a16="http://schemas.microsoft.com/office/drawing/2014/main" id="{04CC8791-A5B9-44A0-8099-E2D603FDA4E5}"/>
              </a:ext>
            </a:extLst>
          </p:cNvPr>
          <p:cNvPicPr>
            <a:picLocks noChangeAspect="1"/>
          </p:cNvPicPr>
          <p:nvPr/>
        </p:nvPicPr>
        <p:blipFill>
          <a:blip r:embed="rId4"/>
          <a:stretch>
            <a:fillRect/>
          </a:stretch>
        </p:blipFill>
        <p:spPr>
          <a:xfrm>
            <a:off x="8169837" y="4228180"/>
            <a:ext cx="654196" cy="1562504"/>
          </a:xfrm>
          <a:prstGeom prst="rect">
            <a:avLst/>
          </a:prstGeom>
        </p:spPr>
      </p:pic>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62370"/>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907201"/>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spTree>
    <p:extLst>
      <p:ext uri="{BB962C8B-B14F-4D97-AF65-F5344CB8AC3E}">
        <p14:creationId xmlns:p14="http://schemas.microsoft.com/office/powerpoint/2010/main" val="1718391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スクリーンショット, コンピュータ が含まれている画像&#10;&#10;自動的に生成された説明">
            <a:extLst>
              <a:ext uri="{FF2B5EF4-FFF2-40B4-BE49-F238E27FC236}">
                <a16:creationId xmlns:a16="http://schemas.microsoft.com/office/drawing/2014/main" id="{78935AA6-F72D-4BEB-9488-F0E52761B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16797" cy="276999"/>
          </a:xfrm>
          <a:prstGeom prst="rect">
            <a:avLst/>
          </a:prstGeom>
          <a:noFill/>
        </p:spPr>
        <p:txBody>
          <a:bodyPr wrap="none" rtlCol="0">
            <a:spAutoFit/>
          </a:bodyPr>
          <a:lstStyle/>
          <a:p>
            <a:r>
              <a:rPr kumimoji="1" lang="ja-JP" altLang="en-US" sz="1200" b="1" dirty="0"/>
              <a:t>○</a:t>
            </a:r>
            <a:r>
              <a:rPr kumimoji="1" lang="en-US" altLang="ja-JP" sz="1200" b="1" dirty="0"/>
              <a:t>co170.</a:t>
            </a:r>
            <a:r>
              <a:rPr kumimoji="1" lang="ja-JP" altLang="en-US" sz="1200" b="1" dirty="0"/>
              <a:t>支援兵器セット画面（</a:t>
            </a:r>
            <a:r>
              <a:rPr kumimoji="1" lang="en-US" altLang="ja-JP" sz="1200" b="1" dirty="0"/>
              <a:t>2/2</a:t>
            </a:r>
            <a:r>
              <a:rPr kumimoji="1" lang="ja-JP" altLang="en-US" sz="1200" b="1" dirty="0"/>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626889"/>
            <a:ext cx="1133644" cy="246221"/>
          </a:xfrm>
          <a:prstGeom prst="rect">
            <a:avLst/>
          </a:prstGeom>
          <a:noFill/>
        </p:spPr>
        <p:txBody>
          <a:bodyPr wrap="none" rtlCol="0">
            <a:spAutoFit/>
          </a:bodyPr>
          <a:lstStyle/>
          <a:p>
            <a:r>
              <a:rPr kumimoji="1" lang="en-US" altLang="ja-JP" sz="1000" b="1"/>
              <a:t>04.</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871720"/>
            <a:ext cx="4460647" cy="1631216"/>
          </a:xfrm>
          <a:prstGeom prst="rect">
            <a:avLst/>
          </a:prstGeom>
          <a:noFill/>
        </p:spPr>
        <p:txBody>
          <a:bodyPr wrap="square" rtlCol="0">
            <a:spAutoFit/>
          </a:bodyPr>
          <a:lstStyle/>
          <a:p>
            <a:r>
              <a:rPr kumimoji="1" lang="ja-JP" altLang="en-US" sz="1000"/>
              <a:t>選択中の支援兵器の基本情報を表示する。</a:t>
            </a:r>
            <a:endParaRPr kumimoji="1" lang="en-US" altLang="ja-JP" sz="1000"/>
          </a:p>
          <a:p>
            <a:r>
              <a:rPr kumimoji="1" lang="ja-JP" altLang="en-US" sz="1000"/>
              <a:t>表示は以下のとおり。</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．支援兵器レベル</a:t>
            </a:r>
            <a:endParaRPr kumimoji="1" lang="en-US" altLang="ja-JP" sz="1000"/>
          </a:p>
          <a:p>
            <a:r>
              <a:rPr kumimoji="1" lang="en-US" altLang="ja-JP" sz="1000"/>
              <a:t>3</a:t>
            </a:r>
            <a:r>
              <a:rPr kumimoji="1" lang="ja-JP" altLang="en-US" sz="1000"/>
              <a:t>．支援兵器攻撃力（追加攻撃力）</a:t>
            </a:r>
            <a:endParaRPr kumimoji="1" lang="en-US" altLang="ja-JP" sz="1000"/>
          </a:p>
          <a:p>
            <a:r>
              <a:rPr kumimoji="1" lang="en-US" altLang="ja-JP" sz="1000"/>
              <a:t>4</a:t>
            </a:r>
            <a:r>
              <a:rPr kumimoji="1" lang="ja-JP" altLang="en-US" sz="1000"/>
              <a:t>．攻撃頻度</a:t>
            </a:r>
            <a:endParaRPr kumimoji="1" lang="en-US" altLang="ja-JP" sz="1000"/>
          </a:p>
          <a:p>
            <a:r>
              <a:rPr kumimoji="1" lang="en-US" altLang="ja-JP" sz="1000"/>
              <a:t>5</a:t>
            </a:r>
            <a:r>
              <a:rPr kumimoji="1" lang="ja-JP" altLang="en-US" sz="1000"/>
              <a:t>．特殊効果。（スキルの効果部分のみ適用される想定）</a:t>
            </a:r>
            <a:endParaRPr kumimoji="1" lang="en-US" altLang="ja-JP" sz="1000"/>
          </a:p>
          <a:p>
            <a:endParaRPr kumimoji="1" lang="en-US" altLang="ja-JP" sz="1000"/>
          </a:p>
          <a:p>
            <a:r>
              <a:rPr kumimoji="1" lang="en-US" altLang="ja-JP" sz="1000"/>
              <a:t>※3</a:t>
            </a:r>
            <a:r>
              <a:rPr kumimoji="1" lang="ja-JP" altLang="en-US" sz="1000"/>
              <a:t>の（）内は</a:t>
            </a:r>
            <a:r>
              <a:rPr kumimoji="1" lang="en-US" altLang="ja-JP" sz="1000"/>
              <a:t>TR</a:t>
            </a:r>
            <a:r>
              <a:rPr kumimoji="1" lang="ja-JP" altLang="en-US" sz="1000"/>
              <a:t>カードレベルに依存するため、</a:t>
            </a:r>
            <a:endParaRPr kumimoji="1" lang="en-US" altLang="ja-JP" sz="1000"/>
          </a:p>
          <a:p>
            <a:r>
              <a:rPr kumimoji="1" lang="ja-JP" altLang="en-US" sz="1000"/>
              <a:t>　搭乗員切替でリアルタイムに変動する。</a:t>
            </a:r>
            <a:endParaRPr kumimoji="1" lang="en-US" altLang="ja-JP" sz="100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4269139" y="2624656"/>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461582" y="2869487"/>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1888100164"/>
              </p:ext>
            </p:extLst>
          </p:nvPr>
        </p:nvGraphicFramePr>
        <p:xfrm>
          <a:off x="4169564" y="3997879"/>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362993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122502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a:t>●部隊人数</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512789633"/>
              </p:ext>
            </p:extLst>
          </p:nvPr>
        </p:nvGraphicFramePr>
        <p:xfrm>
          <a:off x="599845" y="969361"/>
          <a:ext cx="6200140" cy="41148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2172877438"/>
                  </a:ext>
                </a:extLst>
              </a:tr>
            </a:tbl>
          </a:graphicData>
        </a:graphic>
      </p:graphicFrame>
    </p:spTree>
    <p:extLst>
      <p:ext uri="{BB962C8B-B14F-4D97-AF65-F5344CB8AC3E}">
        <p14:creationId xmlns:p14="http://schemas.microsoft.com/office/powerpoint/2010/main" val="3636764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a:t>○クールタイム</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抽象, スクリーンショット, コンピュータ が含まれている画像&#10;&#10;自動的に生成された説明">
            <a:extLst>
              <a:ext uri="{FF2B5EF4-FFF2-40B4-BE49-F238E27FC236}">
                <a16:creationId xmlns:a16="http://schemas.microsoft.com/office/drawing/2014/main" id="{21C51254-C053-45DE-9E62-FF2D5074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67" y="858832"/>
            <a:ext cx="2635445" cy="46786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172390" cy="307777"/>
          </a:xfrm>
          <a:prstGeom prst="rect">
            <a:avLst/>
          </a:prstGeom>
          <a:noFill/>
        </p:spPr>
        <p:txBody>
          <a:bodyPr wrap="none" rtlCol="0">
            <a:spAutoFit/>
          </a:bodyPr>
          <a:lstStyle/>
          <a:p>
            <a:r>
              <a:rPr kumimoji="1" lang="ja-JP" altLang="en-US" sz="1400" b="1" dirty="0"/>
              <a:t>●編成画面</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endParaRPr kumimoji="1" lang="ja-JP" altLang="en-US" sz="1400" b="1" dirty="0">
              <a:solidFill>
                <a:srgbClr val="FF0000"/>
              </a:solidFill>
            </a:endParaRP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200329"/>
          </a:xfrm>
          <a:prstGeom prst="rect">
            <a:avLst/>
          </a:prstGeom>
          <a:noFill/>
        </p:spPr>
        <p:txBody>
          <a:bodyPr wrap="square" rtlCol="0">
            <a:spAutoFit/>
          </a:bodyPr>
          <a:lstStyle/>
          <a:p>
            <a:r>
              <a:rPr kumimoji="1" lang="ja-JP" altLang="en-US" sz="1000" dirty="0">
                <a:latin typeface="+mn-ea"/>
              </a:rPr>
              <a:t>「部隊編成」と「ＴＲカード」「装備」「支援兵器」と</a:t>
            </a:r>
            <a:endParaRPr kumimoji="1" lang="en-US" altLang="ja-JP" sz="1000" dirty="0">
              <a:latin typeface="+mn-ea"/>
            </a:endParaRPr>
          </a:p>
          <a:p>
            <a:r>
              <a:rPr kumimoji="1" lang="en-US" altLang="ja-JP" sz="1000" dirty="0">
                <a:latin typeface="+mn-ea"/>
              </a:rPr>
              <a:t>2</a:t>
            </a:r>
            <a:r>
              <a:rPr kumimoji="1" lang="ja-JP" altLang="en-US" sz="1000" dirty="0">
                <a:latin typeface="+mn-ea"/>
              </a:rPr>
              <a:t>つに仕様をわけている。</a:t>
            </a:r>
            <a:endParaRPr kumimoji="1" lang="en-US" altLang="ja-JP" sz="1000" dirty="0">
              <a:latin typeface="+mn-ea"/>
            </a:endParaRPr>
          </a:p>
          <a:p>
            <a:r>
              <a:rPr kumimoji="1" lang="ja-JP" altLang="en-US" sz="1000" dirty="0">
                <a:latin typeface="+mn-ea"/>
              </a:rPr>
              <a:t>ここでは右図の「部隊編成」について述べている。</a:t>
            </a:r>
            <a:endParaRPr kumimoji="1" lang="en-US" altLang="ja-JP" sz="1000" dirty="0">
              <a:latin typeface="+mn-ea"/>
            </a:endParaRPr>
          </a:p>
          <a:p>
            <a:endParaRPr kumimoji="1" lang="en-US" altLang="ja-JP" sz="1000" dirty="0">
              <a:latin typeface="+mn-ea"/>
            </a:endParaRPr>
          </a:p>
          <a:p>
            <a:r>
              <a:rPr kumimoji="1" lang="ja-JP" altLang="en-US" sz="1000" dirty="0">
                <a:latin typeface="+mn-ea"/>
              </a:rPr>
              <a:t>「ＴＲカード」「装備」については以下仕様を参照のこと。</a:t>
            </a:r>
            <a:endParaRPr kumimoji="1" lang="en-US" altLang="ja-JP" sz="1000" dirty="0">
              <a:latin typeface="+mn-ea"/>
            </a:endParaRPr>
          </a:p>
          <a:p>
            <a:endParaRPr kumimoji="1" lang="en-US" altLang="ja-JP" sz="1000" dirty="0">
              <a:latin typeface="+mn-ea"/>
            </a:endParaRPr>
          </a:p>
          <a:p>
            <a:r>
              <a:rPr kumimoji="1" lang="en-US" altLang="ja-JP" sz="1200" b="1" dirty="0">
                <a:solidFill>
                  <a:srgbClr val="00B050"/>
                </a:solidFill>
                <a:latin typeface="+mn-ea"/>
              </a:rPr>
              <a:t>【GP01】</a:t>
            </a:r>
            <a:r>
              <a:rPr kumimoji="1" lang="ja-JP" altLang="en-US" sz="1200" b="1" dirty="0">
                <a:solidFill>
                  <a:srgbClr val="00B050"/>
                </a:solidFill>
                <a:latin typeface="+mn-ea"/>
              </a:rPr>
              <a:t>強化画面仕様</a:t>
            </a:r>
            <a:r>
              <a:rPr kumimoji="1" lang="en-US" altLang="ja-JP" sz="1200" b="1" dirty="0">
                <a:solidFill>
                  <a:srgbClr val="00B050"/>
                </a:solidFill>
                <a:latin typeface="+mn-ea"/>
              </a:rPr>
              <a:t>_[</a:t>
            </a:r>
            <a:r>
              <a:rPr kumimoji="1" lang="ja-JP" altLang="en-US" sz="1200" b="1" dirty="0">
                <a:solidFill>
                  <a:srgbClr val="00B050"/>
                </a:solidFill>
                <a:latin typeface="+mn-ea"/>
              </a:rPr>
              <a:t>日付</a:t>
            </a:r>
            <a:r>
              <a:rPr kumimoji="1" lang="en-US" altLang="ja-JP" sz="1200" b="1" dirty="0">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836478"/>
            <a:ext cx="954107" cy="276999"/>
          </a:xfrm>
          <a:prstGeom prst="rect">
            <a:avLst/>
          </a:prstGeom>
          <a:noFill/>
        </p:spPr>
        <p:txBody>
          <a:bodyPr wrap="none" rtlCol="0">
            <a:spAutoFit/>
          </a:bodyPr>
          <a:lstStyle/>
          <a:p>
            <a:r>
              <a:rPr kumimoji="1" lang="ja-JP" altLang="en-US" sz="1200" b="1" dirty="0"/>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132050"/>
            <a:ext cx="4604864" cy="707886"/>
          </a:xfrm>
          <a:prstGeom prst="rect">
            <a:avLst/>
          </a:prstGeom>
          <a:noFill/>
        </p:spPr>
        <p:txBody>
          <a:bodyPr wrap="square" rtlCol="0">
            <a:spAutoFit/>
          </a:bodyPr>
          <a:lstStyle/>
          <a:p>
            <a:r>
              <a:rPr kumimoji="1" lang="ja-JP" altLang="en-US" sz="1000" dirty="0"/>
              <a:t>予め部隊を設定することができる。</a:t>
            </a:r>
            <a:endParaRPr kumimoji="1" lang="en-US" altLang="ja-JP" sz="1000" dirty="0"/>
          </a:p>
          <a:p>
            <a:endParaRPr kumimoji="1" lang="en-US" altLang="ja-JP" sz="1000" dirty="0"/>
          </a:p>
          <a:p>
            <a:r>
              <a:rPr kumimoji="1" lang="ja-JP" altLang="en-US" sz="1000" dirty="0"/>
              <a:t>部隊は</a:t>
            </a:r>
            <a:r>
              <a:rPr kumimoji="1" lang="en-US" altLang="ja-JP" sz="1000" dirty="0"/>
              <a:t>5</a:t>
            </a:r>
            <a:r>
              <a:rPr kumimoji="1" lang="ja-JP" altLang="en-US" sz="1000" dirty="0"/>
              <a:t>つまで保存することができ、それぞれにキャラ、キャラの武器、</a:t>
            </a:r>
            <a:endParaRPr kumimoji="1" lang="en-US" altLang="ja-JP" sz="1000" dirty="0"/>
          </a:p>
          <a:p>
            <a:r>
              <a:rPr kumimoji="1" lang="ja-JP" altLang="en-US" sz="1000" dirty="0"/>
              <a:t>キャラの</a:t>
            </a:r>
            <a:r>
              <a:rPr kumimoji="1" lang="en-US" altLang="ja-JP" sz="1000" dirty="0"/>
              <a:t>TR</a:t>
            </a:r>
            <a:r>
              <a:rPr kumimoji="1" lang="ja-JP" altLang="en-US" sz="1000" dirty="0"/>
              <a:t>カード、支援兵器を設定することが可能です。</a:t>
            </a:r>
            <a:endParaRPr kumimoji="1" lang="en-US" altLang="ja-JP" sz="1000" dirty="0"/>
          </a:p>
        </p:txBody>
      </p:sp>
    </p:spTree>
    <p:extLst>
      <p:ext uri="{BB962C8B-B14F-4D97-AF65-F5344CB8AC3E}">
        <p14:creationId xmlns:p14="http://schemas.microsoft.com/office/powerpoint/2010/main" val="2214030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descr="ブルー, 時計 が含まれている画像&#10;&#10;自動的に生成された説明">
            <a:extLst>
              <a:ext uri="{FF2B5EF4-FFF2-40B4-BE49-F238E27FC236}">
                <a16:creationId xmlns:a16="http://schemas.microsoft.com/office/drawing/2014/main" id="{29538044-9EBB-45E4-A27C-1A01FF197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334" y="2762190"/>
            <a:ext cx="869486" cy="1546115"/>
          </a:xfrm>
          <a:prstGeom prst="rect">
            <a:avLst/>
          </a:prstGeom>
        </p:spPr>
      </p:pic>
      <p:pic>
        <p:nvPicPr>
          <p:cNvPr id="475" name="図 474" descr="駐車場, バス, 駐車 が含まれている画像&#10;&#10;自動的に生成された説明">
            <a:extLst>
              <a:ext uri="{FF2B5EF4-FFF2-40B4-BE49-F238E27FC236}">
                <a16:creationId xmlns:a16="http://schemas.microsoft.com/office/drawing/2014/main" id="{D56D34F5-8257-4BA0-8FEA-8E97F99F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pic>
        <p:nvPicPr>
          <p:cNvPr id="60" name="図 59" descr="抽象, スクリーンショット, コンピュータ が含まれている画像&#10;&#10;自動的に生成された説明">
            <a:extLst>
              <a:ext uri="{FF2B5EF4-FFF2-40B4-BE49-F238E27FC236}">
                <a16:creationId xmlns:a16="http://schemas.microsoft.com/office/drawing/2014/main" id="{1466CC3C-F8D9-4468-BC46-4A4F8EEA7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74" y="968495"/>
            <a:ext cx="874017" cy="1551625"/>
          </a:xfrm>
          <a:prstGeom prst="rect">
            <a:avLst/>
          </a:prstGeom>
        </p:spPr>
      </p:pic>
      <p:pic>
        <p:nvPicPr>
          <p:cNvPr id="5" name="図 4" descr="スクリーンショット, バス, ダブル, ストリート が含まれている画像&#10;&#10;自動的に生成された説明">
            <a:extLst>
              <a:ext uri="{FF2B5EF4-FFF2-40B4-BE49-F238E27FC236}">
                <a16:creationId xmlns:a16="http://schemas.microsoft.com/office/drawing/2014/main" id="{3E80BFB6-3044-4BD8-899B-7B4187DB5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9416" y="2762190"/>
            <a:ext cx="877259" cy="1554095"/>
          </a:xfrm>
          <a:prstGeom prst="rect">
            <a:avLst/>
          </a:prstGeom>
        </p:spPr>
      </p:pic>
      <p:pic>
        <p:nvPicPr>
          <p:cNvPr id="103" name="図 102">
            <a:extLst>
              <a:ext uri="{FF2B5EF4-FFF2-40B4-BE49-F238E27FC236}">
                <a16:creationId xmlns:a16="http://schemas.microsoft.com/office/drawing/2014/main" id="{7B06C18B-9A82-46C1-B373-5702CB8C856E}"/>
              </a:ext>
            </a:extLst>
          </p:cNvPr>
          <p:cNvPicPr>
            <a:picLocks noChangeAspect="1"/>
          </p:cNvPicPr>
          <p:nvPr/>
        </p:nvPicPr>
        <p:blipFill>
          <a:blip r:embed="rId6"/>
          <a:stretch>
            <a:fillRect/>
          </a:stretch>
        </p:blipFill>
        <p:spPr>
          <a:xfrm>
            <a:off x="6149139" y="179716"/>
            <a:ext cx="885357" cy="1570255"/>
          </a:xfrm>
          <a:prstGeom prst="rect">
            <a:avLst/>
          </a:prstGeom>
        </p:spPr>
      </p:pic>
      <p:pic>
        <p:nvPicPr>
          <p:cNvPr id="8" name="図 7">
            <a:extLst>
              <a:ext uri="{FF2B5EF4-FFF2-40B4-BE49-F238E27FC236}">
                <a16:creationId xmlns:a16="http://schemas.microsoft.com/office/drawing/2014/main" id="{31F33C49-8801-4801-A5F1-4FDEE7A0552B}"/>
              </a:ext>
            </a:extLst>
          </p:cNvPr>
          <p:cNvPicPr>
            <a:picLocks noChangeAspect="1"/>
          </p:cNvPicPr>
          <p:nvPr/>
        </p:nvPicPr>
        <p:blipFill>
          <a:blip r:embed="rId7"/>
          <a:stretch>
            <a:fillRect/>
          </a:stretch>
        </p:blipFill>
        <p:spPr>
          <a:xfrm>
            <a:off x="6042329" y="333189"/>
            <a:ext cx="885415" cy="1569600"/>
          </a:xfrm>
          <a:prstGeom prst="rect">
            <a:avLst/>
          </a:prstGeom>
        </p:spPr>
      </p:pic>
      <p:pic>
        <p:nvPicPr>
          <p:cNvPr id="235" name="図 234">
            <a:extLst>
              <a:ext uri="{FF2B5EF4-FFF2-40B4-BE49-F238E27FC236}">
                <a16:creationId xmlns:a16="http://schemas.microsoft.com/office/drawing/2014/main" id="{CF71E86E-E55E-4841-8BB5-E035885E908E}"/>
              </a:ext>
            </a:extLst>
          </p:cNvPr>
          <p:cNvPicPr>
            <a:picLocks noChangeAspect="1"/>
          </p:cNvPicPr>
          <p:nvPr/>
        </p:nvPicPr>
        <p:blipFill>
          <a:blip r:embed="rId8"/>
          <a:stretch>
            <a:fillRect/>
          </a:stretch>
        </p:blipFill>
        <p:spPr>
          <a:xfrm>
            <a:off x="5844049" y="486957"/>
            <a:ext cx="890905" cy="15800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dirty="0"/>
              <a:t>●部隊編成フロー</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9500" y="4546643"/>
            <a:ext cx="885600" cy="1570395"/>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60" idx="3"/>
          </p:cNvCxnSpPr>
          <p:nvPr/>
        </p:nvCxnSpPr>
        <p:spPr>
          <a:xfrm flipV="1">
            <a:off x="1476791" y="1743883"/>
            <a:ext cx="503526" cy="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endCxn id="25" idx="0"/>
          </p:cNvCxnSpPr>
          <p:nvPr/>
        </p:nvCxnSpPr>
        <p:spPr>
          <a:xfrm>
            <a:off x="2417409" y="2519271"/>
            <a:ext cx="0" cy="26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73" idx="3"/>
            <a:endCxn id="5" idx="2"/>
          </p:cNvCxnSpPr>
          <p:nvPr/>
        </p:nvCxnSpPr>
        <p:spPr>
          <a:xfrm flipV="1">
            <a:off x="4546435" y="4316285"/>
            <a:ext cx="961611" cy="10155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102559" y="1250756"/>
            <a:ext cx="569387" cy="461665"/>
          </a:xfrm>
          <a:prstGeom prst="rect">
            <a:avLst/>
          </a:prstGeom>
          <a:noFill/>
        </p:spPr>
        <p:txBody>
          <a:bodyPr wrap="none" rtlCol="0">
            <a:spAutoFit/>
          </a:bodyPr>
          <a:lstStyle/>
          <a:p>
            <a:pPr algn="r"/>
            <a:r>
              <a:rPr kumimoji="1" lang="ja-JP" altLang="en-US" sz="600" dirty="0"/>
              <a:t>キャラ</a:t>
            </a:r>
            <a:endParaRPr kumimoji="1" lang="en-US" altLang="ja-JP" sz="600" dirty="0"/>
          </a:p>
          <a:p>
            <a:pPr algn="r"/>
            <a:r>
              <a:rPr kumimoji="1" lang="ja-JP" altLang="en-US" sz="600" dirty="0"/>
              <a:t>アイコン</a:t>
            </a:r>
            <a:endParaRPr kumimoji="1" lang="en-US" altLang="ja-JP" sz="600" dirty="0"/>
          </a:p>
          <a:p>
            <a:pPr algn="r"/>
            <a:r>
              <a:rPr kumimoji="1" lang="ja-JP" altLang="en-US" sz="600" dirty="0"/>
              <a:t>（部隊・</a:t>
            </a:r>
            <a:endParaRPr kumimoji="1" lang="en-US" altLang="ja-JP" sz="600" dirty="0"/>
          </a:p>
          <a:p>
            <a:pPr algn="r"/>
            <a:r>
              <a:rPr kumimoji="1" lang="ja-JP" altLang="en-US" sz="600" dirty="0"/>
              <a:t>支援兵器）</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6081752" y="4999264"/>
            <a:ext cx="415498" cy="276999"/>
          </a:xfrm>
          <a:prstGeom prst="rect">
            <a:avLst/>
          </a:prstGeom>
          <a:noFill/>
        </p:spPr>
        <p:txBody>
          <a:bodyPr wrap="none" rtlCol="0">
            <a:spAutoFit/>
          </a:bodyPr>
          <a:lstStyle/>
          <a:p>
            <a:pPr algn="r"/>
            <a:r>
              <a:rPr kumimoji="1" lang="ja-JP" altLang="en-US" sz="600" dirty="0"/>
              <a:t>カード</a:t>
            </a:r>
            <a:endParaRPr kumimoji="1" lang="en-US" altLang="ja-JP" sz="600" dirty="0"/>
          </a:p>
          <a:p>
            <a:pPr algn="r"/>
            <a:r>
              <a:rPr kumimoji="1" lang="ja-JP" altLang="en-US" sz="600" dirty="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39614"/>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1970259" y="2539614"/>
            <a:ext cx="90281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3562749" y="6146024"/>
            <a:ext cx="1045978" cy="184666"/>
          </a:xfrm>
          <a:prstGeom prst="rect">
            <a:avLst/>
          </a:prstGeom>
          <a:noFill/>
        </p:spPr>
        <p:txBody>
          <a:bodyPr wrap="square" rtlCol="0">
            <a:spAutoFit/>
          </a:bodyPr>
          <a:lstStyle>
            <a:defPPr>
              <a:defRPr lang="en-US"/>
            </a:defPPr>
            <a:lvl1pPr>
              <a:defRPr kumimoji="1" sz="600"/>
            </a:lvl1pPr>
          </a:lstStyle>
          <a:p>
            <a:pPr algn="ctr"/>
            <a:r>
              <a:rPr lang="en-US" altLang="ja-JP" dirty="0"/>
              <a:t>co150.TR</a:t>
            </a:r>
            <a:r>
              <a:rPr lang="ja-JP" altLang="en-US" dirty="0"/>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503914"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dirty="0"/>
              <a:t>co120.</a:t>
            </a:r>
            <a:r>
              <a:rPr lang="ja-JP" altLang="en-US" dirty="0"/>
              <a:t>部隊キャラ選択画面</a:t>
            </a:r>
            <a:endParaRPr lang="en-US" altLang="ja-JP" dirty="0"/>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3514131"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dirty="0"/>
              <a:t>co160.</a:t>
            </a:r>
            <a:r>
              <a:rPr lang="ja-JP" altLang="en-US" dirty="0"/>
              <a:t>装備セット画面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6565955" y="482633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別仕様</a:t>
            </a:r>
            <a:endParaRPr kumimoji="1" lang="en-US" altLang="ja-JP" sz="1600" dirty="0"/>
          </a:p>
          <a:p>
            <a:pPr algn="ctr"/>
            <a:r>
              <a:rPr kumimoji="1" lang="ja-JP" altLang="en-US" sz="1600" dirty="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6641138" y="6159981"/>
            <a:ext cx="662323" cy="184666"/>
          </a:xfrm>
          <a:prstGeom prst="rect">
            <a:avLst/>
          </a:prstGeom>
          <a:noFill/>
        </p:spPr>
        <p:txBody>
          <a:bodyPr wrap="square" rtlCol="0">
            <a:spAutoFit/>
          </a:bodyPr>
          <a:lstStyle>
            <a:defPPr>
              <a:defRPr lang="en-US"/>
            </a:defPPr>
            <a:lvl1pPr>
              <a:defRPr kumimoji="1" sz="600"/>
            </a:lvl1pPr>
          </a:lstStyle>
          <a:p>
            <a:pPr algn="r"/>
            <a:r>
              <a:rPr lang="en-US" altLang="ja-JP" dirty="0"/>
              <a:t>TR</a:t>
            </a:r>
            <a:r>
              <a:rPr lang="ja-JP" altLang="en-US" dirty="0"/>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5619359" y="2072373"/>
            <a:ext cx="1795684" cy="369332"/>
          </a:xfrm>
          <a:prstGeom prst="rect">
            <a:avLst/>
          </a:prstGeom>
          <a:noFill/>
        </p:spPr>
        <p:txBody>
          <a:bodyPr wrap="none" rtlCol="0">
            <a:spAutoFit/>
          </a:bodyPr>
          <a:lstStyle>
            <a:defPPr>
              <a:defRPr lang="en-US"/>
            </a:defPPr>
            <a:lvl1pPr>
              <a:defRPr kumimoji="1" sz="600"/>
            </a:lvl1pPr>
          </a:lstStyle>
          <a:p>
            <a:pPr algn="ctr"/>
            <a:r>
              <a:rPr lang="en-US" altLang="ja-JP" dirty="0"/>
              <a:t>co140.</a:t>
            </a:r>
            <a:r>
              <a:rPr lang="ja-JP" altLang="en-US" dirty="0"/>
              <a:t>部隊キャラ設定画面（</a:t>
            </a:r>
            <a:r>
              <a:rPr lang="en-US" altLang="ja-JP" dirty="0"/>
              <a:t>TR</a:t>
            </a:r>
            <a:r>
              <a:rPr lang="ja-JP" altLang="en-US" dirty="0"/>
              <a:t>）</a:t>
            </a:r>
            <a:endParaRPr lang="en-US" altLang="ja-JP" dirty="0"/>
          </a:p>
          <a:p>
            <a:pPr algn="ctr"/>
            <a:r>
              <a:rPr lang="en-US" altLang="ja-JP" dirty="0"/>
              <a:t>co140a.</a:t>
            </a:r>
            <a:r>
              <a:rPr lang="ja-JP" altLang="en-US" dirty="0"/>
              <a:t>部隊キャラ設定画面（武器）</a:t>
            </a:r>
            <a:endParaRPr lang="en-US" altLang="ja-JP" dirty="0"/>
          </a:p>
          <a:p>
            <a:pPr algn="ctr"/>
            <a:r>
              <a:rPr lang="en-US" altLang="ja-JP" dirty="0"/>
              <a:t>co140b.</a:t>
            </a:r>
            <a:r>
              <a:rPr lang="ja-JP" altLang="en-US" dirty="0"/>
              <a:t>部隊キャラ設定画面（プロフィール）</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3177872" y="3183160"/>
            <a:ext cx="492443" cy="276999"/>
          </a:xfrm>
          <a:prstGeom prst="rect">
            <a:avLst/>
          </a:prstGeom>
          <a:noFill/>
        </p:spPr>
        <p:txBody>
          <a:bodyPr wrap="none" rtlCol="0">
            <a:spAutoFit/>
          </a:bodyPr>
          <a:lstStyle/>
          <a:p>
            <a:pPr algn="r"/>
            <a:r>
              <a:rPr kumimoji="1" lang="ja-JP" altLang="en-US" sz="600" dirty="0"/>
              <a:t>武器</a:t>
            </a:r>
            <a:endParaRPr kumimoji="1" lang="en-US" altLang="ja-JP" sz="600" dirty="0"/>
          </a:p>
          <a:p>
            <a:pPr algn="r"/>
            <a:r>
              <a:rPr kumimoji="1" lang="ja-JP" altLang="en-US" sz="600" dirty="0"/>
              <a:t>アイコン</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475" idx="3"/>
            <a:endCxn id="48" idx="1"/>
          </p:cNvCxnSpPr>
          <p:nvPr/>
        </p:nvCxnSpPr>
        <p:spPr>
          <a:xfrm>
            <a:off x="2855900" y="1741675"/>
            <a:ext cx="807434" cy="17935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48" idx="3"/>
            <a:endCxn id="5" idx="1"/>
          </p:cNvCxnSpPr>
          <p:nvPr/>
        </p:nvCxnSpPr>
        <p:spPr>
          <a:xfrm>
            <a:off x="4532820" y="3535248"/>
            <a:ext cx="536596" cy="3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4971375"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dirty="0"/>
              <a:t>co150a.</a:t>
            </a:r>
            <a:r>
              <a:rPr lang="ja-JP" altLang="en-US" dirty="0"/>
              <a:t>付け替え確認</a:t>
            </a:r>
          </a:p>
        </p:txBody>
      </p:sp>
      <p:pic>
        <p:nvPicPr>
          <p:cNvPr id="25" name="図 24" descr="コンピューターのスクリーンショット&#10;&#10;自動的に生成された説明">
            <a:extLst>
              <a:ext uri="{FF2B5EF4-FFF2-40B4-BE49-F238E27FC236}">
                <a16:creationId xmlns:a16="http://schemas.microsoft.com/office/drawing/2014/main" id="{4679AB11-C5C9-4A81-AC64-DB14641F2D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5902" y="2787303"/>
            <a:ext cx="883013" cy="1567596"/>
          </a:xfrm>
          <a:prstGeom prst="rect">
            <a:avLst/>
          </a:prstGeom>
        </p:spPr>
      </p:pic>
      <p:cxnSp>
        <p:nvCxnSpPr>
          <p:cNvPr id="78" name="直線矢印コネクタ 77">
            <a:extLst>
              <a:ext uri="{FF2B5EF4-FFF2-40B4-BE49-F238E27FC236}">
                <a16:creationId xmlns:a16="http://schemas.microsoft.com/office/drawing/2014/main" id="{44DDA098-EB95-43F3-B8F9-91945370A7FB}"/>
              </a:ext>
            </a:extLst>
          </p:cNvPr>
          <p:cNvCxnSpPr>
            <a:cxnSpLocks/>
            <a:stCxn id="475" idx="3"/>
            <a:endCxn id="13" idx="1"/>
          </p:cNvCxnSpPr>
          <p:nvPr/>
        </p:nvCxnSpPr>
        <p:spPr>
          <a:xfrm>
            <a:off x="2855900" y="1741675"/>
            <a:ext cx="807436" cy="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1909345" y="4394131"/>
            <a:ext cx="1024640"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co110a.</a:t>
            </a:r>
            <a:r>
              <a:rPr lang="zh-TW" altLang="en-US" dirty="0">
                <a:latin typeface="メイリオ" panose="020B0604030504040204" pitchFamily="50" charset="-128"/>
                <a:ea typeface="メイリオ" panose="020B0604030504040204" pitchFamily="50" charset="-128"/>
              </a:rPr>
              <a:t>部隊編成</a:t>
            </a:r>
            <a:r>
              <a:rPr lang="ja-JP" altLang="en-US" dirty="0">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stCxn id="475" idx="3"/>
            <a:endCxn id="85" idx="0"/>
          </p:cNvCxnSpPr>
          <p:nvPr/>
        </p:nvCxnSpPr>
        <p:spPr>
          <a:xfrm>
            <a:off x="2855900" y="1741675"/>
            <a:ext cx="403016" cy="4653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820334" y="639498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sp>
        <p:nvSpPr>
          <p:cNvPr id="59" name="テキスト ボックス 58">
            <a:extLst>
              <a:ext uri="{FF2B5EF4-FFF2-40B4-BE49-F238E27FC236}">
                <a16:creationId xmlns:a16="http://schemas.microsoft.com/office/drawing/2014/main" id="{55CF3CD8-4AA2-4B8C-9783-ED49521839A5}"/>
              </a:ext>
            </a:extLst>
          </p:cNvPr>
          <p:cNvSpPr txBox="1"/>
          <p:nvPr/>
        </p:nvSpPr>
        <p:spPr>
          <a:xfrm>
            <a:off x="5419779" y="959165"/>
            <a:ext cx="415498" cy="276999"/>
          </a:xfrm>
          <a:prstGeom prst="rect">
            <a:avLst/>
          </a:prstGeom>
          <a:noFill/>
        </p:spPr>
        <p:txBody>
          <a:bodyPr wrap="none" rtlCol="0">
            <a:spAutoFit/>
          </a:bodyPr>
          <a:lstStyle/>
          <a:p>
            <a:pPr algn="r"/>
            <a:r>
              <a:rPr kumimoji="1" lang="ja-JP" altLang="en-US" sz="600" dirty="0"/>
              <a:t>キャラ</a:t>
            </a:r>
            <a:endParaRPr kumimoji="1" lang="en-US" altLang="ja-JP" sz="600" dirty="0"/>
          </a:p>
          <a:p>
            <a:pPr algn="r"/>
            <a:r>
              <a:rPr kumimoji="1" lang="ja-JP" altLang="en-US" sz="600" dirty="0"/>
              <a:t>長押し</a:t>
            </a:r>
          </a:p>
        </p:txBody>
      </p:sp>
      <p:sp>
        <p:nvSpPr>
          <p:cNvPr id="63" name="テキスト ボックス 62">
            <a:extLst>
              <a:ext uri="{FF2B5EF4-FFF2-40B4-BE49-F238E27FC236}">
                <a16:creationId xmlns:a16="http://schemas.microsoft.com/office/drawing/2014/main" id="{B0E020CF-4DBC-4CF7-A475-D29245B2F69C}"/>
              </a:ext>
            </a:extLst>
          </p:cNvPr>
          <p:cNvSpPr txBox="1"/>
          <p:nvPr/>
        </p:nvSpPr>
        <p:spPr>
          <a:xfrm>
            <a:off x="3160245" y="4899436"/>
            <a:ext cx="569387" cy="369332"/>
          </a:xfrm>
          <a:prstGeom prst="rect">
            <a:avLst/>
          </a:prstGeom>
          <a:noFill/>
        </p:spPr>
        <p:txBody>
          <a:bodyPr wrap="none" rtlCol="0">
            <a:spAutoFit/>
          </a:bodyPr>
          <a:lstStyle/>
          <a:p>
            <a:pPr algn="r"/>
            <a:r>
              <a:rPr kumimoji="1" lang="en-US" altLang="ja-JP" sz="600" dirty="0"/>
              <a:t>TR</a:t>
            </a:r>
            <a:r>
              <a:rPr kumimoji="1" lang="ja-JP" altLang="en-US" sz="600" dirty="0"/>
              <a:t>カード</a:t>
            </a:r>
            <a:endParaRPr kumimoji="1" lang="en-US" altLang="ja-JP" sz="600" dirty="0"/>
          </a:p>
          <a:p>
            <a:pPr algn="r"/>
            <a:r>
              <a:rPr kumimoji="1" lang="ja-JP" altLang="en-US" sz="600" dirty="0"/>
              <a:t>（部隊・</a:t>
            </a:r>
            <a:endParaRPr kumimoji="1" lang="en-US" altLang="ja-JP" sz="600" dirty="0"/>
          </a:p>
          <a:p>
            <a:pPr algn="r"/>
            <a:r>
              <a:rPr kumimoji="1" lang="ja-JP" altLang="en-US" sz="600" dirty="0"/>
              <a:t>支援兵器）</a:t>
            </a:r>
          </a:p>
        </p:txBody>
      </p:sp>
      <p:sp>
        <p:nvSpPr>
          <p:cNvPr id="64" name="テキスト ボックス 63">
            <a:extLst>
              <a:ext uri="{FF2B5EF4-FFF2-40B4-BE49-F238E27FC236}">
                <a16:creationId xmlns:a16="http://schemas.microsoft.com/office/drawing/2014/main" id="{82B24323-65C6-4807-A196-7F3EDA34ADB6}"/>
              </a:ext>
            </a:extLst>
          </p:cNvPr>
          <p:cNvSpPr txBox="1"/>
          <p:nvPr/>
        </p:nvSpPr>
        <p:spPr>
          <a:xfrm>
            <a:off x="2766473" y="6069046"/>
            <a:ext cx="492443" cy="276999"/>
          </a:xfrm>
          <a:prstGeom prst="rect">
            <a:avLst/>
          </a:prstGeom>
          <a:noFill/>
        </p:spPr>
        <p:txBody>
          <a:bodyPr wrap="none" rtlCol="0">
            <a:spAutoFit/>
          </a:bodyPr>
          <a:lstStyle/>
          <a:p>
            <a:r>
              <a:rPr kumimoji="1" lang="ja-JP" altLang="en-US" sz="600" dirty="0"/>
              <a:t>支援兵器</a:t>
            </a:r>
            <a:endParaRPr kumimoji="1" lang="en-US" altLang="ja-JP" sz="600" dirty="0"/>
          </a:p>
          <a:p>
            <a:r>
              <a:rPr kumimoji="1" lang="ja-JP" altLang="en-US" sz="600" dirty="0"/>
              <a:t>アイコン</a:t>
            </a:r>
          </a:p>
        </p:txBody>
      </p:sp>
      <p:pic>
        <p:nvPicPr>
          <p:cNvPr id="13" name="図 12" descr="ポーズ が含まれている画像&#10;&#10;自動的に生成された説明">
            <a:extLst>
              <a:ext uri="{FF2B5EF4-FFF2-40B4-BE49-F238E27FC236}">
                <a16:creationId xmlns:a16="http://schemas.microsoft.com/office/drawing/2014/main" id="{33591535-7616-48D4-8830-6C7455CF8A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3336" y="968494"/>
            <a:ext cx="873060" cy="1549927"/>
          </a:xfrm>
          <a:prstGeom prst="rect">
            <a:avLst/>
          </a:prstGeom>
        </p:spPr>
      </p:pic>
      <p:pic>
        <p:nvPicPr>
          <p:cNvPr id="73" name="図 72" descr="スクリーンショット, 戸棚 が含まれている画像&#10;&#10;自動的に生成された説明">
            <a:extLst>
              <a:ext uri="{FF2B5EF4-FFF2-40B4-BE49-F238E27FC236}">
                <a16:creationId xmlns:a16="http://schemas.microsoft.com/office/drawing/2014/main" id="{5721543E-99B5-4E16-86D5-51EDD337D6EE}"/>
              </a:ext>
            </a:extLst>
          </p:cNvPr>
          <p:cNvPicPr preferRelativeResize="0">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3333" y="4547040"/>
            <a:ext cx="883102" cy="1569600"/>
          </a:xfrm>
          <a:prstGeom prst="rect">
            <a:avLst/>
          </a:prstGeom>
        </p:spPr>
      </p:pic>
      <p:cxnSp>
        <p:nvCxnSpPr>
          <p:cNvPr id="66" name="直線矢印コネクタ 57">
            <a:extLst>
              <a:ext uri="{FF2B5EF4-FFF2-40B4-BE49-F238E27FC236}">
                <a16:creationId xmlns:a16="http://schemas.microsoft.com/office/drawing/2014/main" id="{B6F72ECA-3AEE-4055-AF88-7A55ED3D9957}"/>
              </a:ext>
            </a:extLst>
          </p:cNvPr>
          <p:cNvCxnSpPr>
            <a:cxnSpLocks/>
            <a:stCxn id="475" idx="3"/>
            <a:endCxn id="73" idx="1"/>
          </p:cNvCxnSpPr>
          <p:nvPr/>
        </p:nvCxnSpPr>
        <p:spPr>
          <a:xfrm>
            <a:off x="2855900" y="1741675"/>
            <a:ext cx="807433" cy="35901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C0A5DFE-675F-4560-AB3C-8BE3624DFAAF}"/>
              </a:ext>
            </a:extLst>
          </p:cNvPr>
          <p:cNvCxnSpPr>
            <a:cxnSpLocks/>
            <a:stCxn id="73" idx="3"/>
            <a:endCxn id="49" idx="1"/>
          </p:cNvCxnSpPr>
          <p:nvPr/>
        </p:nvCxnSpPr>
        <p:spPr>
          <a:xfrm>
            <a:off x="4546435" y="5331840"/>
            <a:ext cx="19830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0" name="グループ化 459">
            <a:extLst>
              <a:ext uri="{FF2B5EF4-FFF2-40B4-BE49-F238E27FC236}">
                <a16:creationId xmlns:a16="http://schemas.microsoft.com/office/drawing/2014/main" id="{38FBDAB7-0945-4A58-9527-093F7D444468}"/>
              </a:ext>
            </a:extLst>
          </p:cNvPr>
          <p:cNvGrpSpPr/>
          <p:nvPr/>
        </p:nvGrpSpPr>
        <p:grpSpPr>
          <a:xfrm>
            <a:off x="3258916" y="667621"/>
            <a:ext cx="2585132" cy="1075836"/>
            <a:chOff x="3258916" y="667621"/>
            <a:chExt cx="2585132" cy="1075836"/>
          </a:xfrm>
        </p:grpSpPr>
        <p:cxnSp>
          <p:nvCxnSpPr>
            <p:cNvPr id="453" name="直線コネクタ 452">
              <a:extLst>
                <a:ext uri="{FF2B5EF4-FFF2-40B4-BE49-F238E27FC236}">
                  <a16:creationId xmlns:a16="http://schemas.microsoft.com/office/drawing/2014/main" id="{41ACD08C-C153-4C2A-BF4D-49A4518DA37C}"/>
                </a:ext>
              </a:extLst>
            </p:cNvPr>
            <p:cNvCxnSpPr/>
            <p:nvPr/>
          </p:nvCxnSpPr>
          <p:spPr>
            <a:xfrm flipV="1">
              <a:off x="3258916" y="669091"/>
              <a:ext cx="0" cy="1074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934A2A6-0FBF-4840-BF22-66327C56328F}"/>
                </a:ext>
              </a:extLst>
            </p:cNvPr>
            <p:cNvCxnSpPr>
              <a:cxnSpLocks/>
            </p:cNvCxnSpPr>
            <p:nvPr/>
          </p:nvCxnSpPr>
          <p:spPr>
            <a:xfrm flipH="1">
              <a:off x="3258918" y="667622"/>
              <a:ext cx="20168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矢印コネクタ 81">
              <a:extLst>
                <a:ext uri="{FF2B5EF4-FFF2-40B4-BE49-F238E27FC236}">
                  <a16:creationId xmlns:a16="http://schemas.microsoft.com/office/drawing/2014/main" id="{D90786FC-1F3F-4D00-A75D-285FCB668B52}"/>
                </a:ext>
              </a:extLst>
            </p:cNvPr>
            <p:cNvCxnSpPr>
              <a:cxnSpLocks/>
              <a:endCxn id="235" idx="1"/>
            </p:cNvCxnSpPr>
            <p:nvPr/>
          </p:nvCxnSpPr>
          <p:spPr>
            <a:xfrm rot="16200000" flipH="1">
              <a:off x="5255224" y="688180"/>
              <a:ext cx="609384" cy="5682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743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駐車場, バス, 駐車 が含まれている画像&#10;&#10;自動的に生成された説明">
            <a:extLst>
              <a:ext uri="{FF2B5EF4-FFF2-40B4-BE49-F238E27FC236}">
                <a16:creationId xmlns:a16="http://schemas.microsoft.com/office/drawing/2014/main" id="{9E2D18F7-352E-4CFB-B440-E898CB8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sp>
        <p:nvSpPr>
          <p:cNvPr id="24" name="テキスト ボックス 23">
            <a:extLst>
              <a:ext uri="{FF2B5EF4-FFF2-40B4-BE49-F238E27FC236}">
                <a16:creationId xmlns:a16="http://schemas.microsoft.com/office/drawing/2014/main" id="{91550422-2DD2-4695-9BC9-04CBBC5A216D}"/>
              </a:ext>
            </a:extLst>
          </p:cNvPr>
          <p:cNvSpPr txBox="1"/>
          <p:nvPr/>
        </p:nvSpPr>
        <p:spPr>
          <a:xfrm>
            <a:off x="4628946"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dirty="0"/>
              <a:t>co120.</a:t>
            </a:r>
            <a:r>
              <a:rPr lang="ja-JP" altLang="en-US" dirty="0"/>
              <a:t>部隊キャラ選択画面</a:t>
            </a:r>
            <a:endParaRPr lang="en-US" altLang="ja-JP" dirty="0"/>
          </a:p>
        </p:txBody>
      </p:sp>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3"/>
          <a:stretch>
            <a:fillRect/>
          </a:stretch>
        </p:blipFill>
        <p:spPr>
          <a:xfrm>
            <a:off x="602774" y="968494"/>
            <a:ext cx="885435" cy="157039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dirty="0"/>
              <a:t>●部隊編成フロー</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35" idx="1"/>
          </p:cNvCxnSpPr>
          <p:nvPr/>
        </p:nvCxnSpPr>
        <p:spPr>
          <a:xfrm flipV="1">
            <a:off x="1488209" y="1741675"/>
            <a:ext cx="495164" cy="1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dirty="0"/>
              <a:t>co100.</a:t>
            </a:r>
            <a:r>
              <a:rPr kumimoji="1" lang="ja-JP" altLang="en-US" sz="600" dirty="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08731" y="2554693"/>
            <a:ext cx="825868"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a:t>
            </a:r>
            <a:r>
              <a:rPr lang="zh-TW" altLang="en-US" dirty="0">
                <a:latin typeface="メイリオ" panose="020B0604030504040204" pitchFamily="50" charset="-128"/>
                <a:ea typeface="メイリオ" panose="020B0604030504040204" pitchFamily="50" charset="-128"/>
              </a:rPr>
              <a:t>隊編成画面</a:t>
            </a:r>
            <a:endParaRPr lang="ja-JP" altLang="en-US" dirty="0">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270352" y="2555889"/>
            <a:ext cx="1133644" cy="184666"/>
          </a:xfrm>
          <a:prstGeom prst="rect">
            <a:avLst/>
          </a:prstGeom>
          <a:noFill/>
        </p:spPr>
        <p:txBody>
          <a:bodyPr wrap="none" rtlCol="0">
            <a:spAutoFit/>
          </a:bodyPr>
          <a:lstStyle>
            <a:defPPr>
              <a:defRPr lang="en-US"/>
            </a:defPPr>
            <a:lvl1pPr>
              <a:defRPr kumimoji="1" sz="600"/>
            </a:lvl1pPr>
          </a:lstStyle>
          <a:p>
            <a:pPr algn="ctr"/>
            <a:r>
              <a:rPr lang="en-US" altLang="ja-JP" dirty="0"/>
              <a:t>C0170.</a:t>
            </a:r>
            <a:r>
              <a:rPr lang="ja-JP" altLang="en-US" dirty="0"/>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4"/>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25" idx="1"/>
          </p:cNvCxnSpPr>
          <p:nvPr/>
        </p:nvCxnSpPr>
        <p:spPr>
          <a:xfrm flipV="1">
            <a:off x="4268431" y="1743458"/>
            <a:ext cx="519937" cy="8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35" idx="3"/>
            <a:endCxn id="472" idx="1"/>
          </p:cNvCxnSpPr>
          <p:nvPr/>
        </p:nvCxnSpPr>
        <p:spPr>
          <a:xfrm>
            <a:off x="2855900" y="1741675"/>
            <a:ext cx="526931"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descr="ポーズ が含まれている画像&#10;&#10;自動的に生成された説明">
            <a:extLst>
              <a:ext uri="{FF2B5EF4-FFF2-40B4-BE49-F238E27FC236}">
                <a16:creationId xmlns:a16="http://schemas.microsoft.com/office/drawing/2014/main" id="{D1972A04-1F1E-4D4A-ACA0-3080826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368" y="968494"/>
            <a:ext cx="873060" cy="1549927"/>
          </a:xfrm>
          <a:prstGeom prst="rect">
            <a:avLst/>
          </a:prstGeom>
        </p:spPr>
      </p:pic>
      <p:pic>
        <p:nvPicPr>
          <p:cNvPr id="7" name="図 6" descr="スクリーンショット, バス, コンピュータ が含まれている画像&#10;&#10;自動的に生成された説明">
            <a:extLst>
              <a:ext uri="{FF2B5EF4-FFF2-40B4-BE49-F238E27FC236}">
                <a16:creationId xmlns:a16="http://schemas.microsoft.com/office/drawing/2014/main" id="{B887FD5B-61C2-435E-B4C8-1BF1C383C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2831" y="3341121"/>
            <a:ext cx="878812" cy="1557750"/>
          </a:xfrm>
          <a:prstGeom prst="rect">
            <a:avLst/>
          </a:prstGeom>
        </p:spPr>
      </p:pic>
      <p:pic>
        <p:nvPicPr>
          <p:cNvPr id="9" name="図 8" descr="コンピュータ, 時計 が含まれている画像&#10;&#10;自動的に生成された説明">
            <a:extLst>
              <a:ext uri="{FF2B5EF4-FFF2-40B4-BE49-F238E27FC236}">
                <a16:creationId xmlns:a16="http://schemas.microsoft.com/office/drawing/2014/main" id="{8921868A-AE62-4463-98B3-8F75936E1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2" y="3341121"/>
            <a:ext cx="875640" cy="1557750"/>
          </a:xfrm>
          <a:prstGeom prst="rect">
            <a:avLst/>
          </a:prstGeom>
        </p:spPr>
      </p:pic>
      <p:sp>
        <p:nvSpPr>
          <p:cNvPr id="31" name="テキスト ボックス 30">
            <a:extLst>
              <a:ext uri="{FF2B5EF4-FFF2-40B4-BE49-F238E27FC236}">
                <a16:creationId xmlns:a16="http://schemas.microsoft.com/office/drawing/2014/main" id="{FBB6A4A6-775A-4479-8027-4FF133F7718B}"/>
              </a:ext>
            </a:extLst>
          </p:cNvPr>
          <p:cNvSpPr txBox="1"/>
          <p:nvPr/>
        </p:nvSpPr>
        <p:spPr>
          <a:xfrm>
            <a:off x="3324053" y="4896321"/>
            <a:ext cx="1026242"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co110b.</a:t>
            </a:r>
            <a:r>
              <a:rPr lang="zh-TW" altLang="en-US" dirty="0">
                <a:latin typeface="メイリオ" panose="020B0604030504040204" pitchFamily="50" charset="-128"/>
                <a:ea typeface="メイリオ" panose="020B0604030504040204" pitchFamily="50" charset="-128"/>
              </a:rPr>
              <a:t>隊編</a:t>
            </a:r>
            <a:r>
              <a:rPr lang="ja-JP" altLang="en-US" dirty="0">
                <a:latin typeface="メイリオ" panose="020B0604030504040204" pitchFamily="50" charset="-128"/>
                <a:ea typeface="メイリオ" panose="020B0604030504040204" pitchFamily="50" charset="-128"/>
              </a:rPr>
              <a:t>コピー確認</a:t>
            </a:r>
          </a:p>
        </p:txBody>
      </p:sp>
      <p:sp>
        <p:nvSpPr>
          <p:cNvPr id="33" name="テキスト ボックス 32">
            <a:extLst>
              <a:ext uri="{FF2B5EF4-FFF2-40B4-BE49-F238E27FC236}">
                <a16:creationId xmlns:a16="http://schemas.microsoft.com/office/drawing/2014/main" id="{981B3597-B08F-46EC-A664-2D0D78B908C9}"/>
              </a:ext>
            </a:extLst>
          </p:cNvPr>
          <p:cNvSpPr txBox="1"/>
          <p:nvPr/>
        </p:nvSpPr>
        <p:spPr>
          <a:xfrm>
            <a:off x="4714497" y="4873974"/>
            <a:ext cx="1018227"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co110c.</a:t>
            </a:r>
            <a:r>
              <a:rPr lang="zh-TW" altLang="en-US" dirty="0">
                <a:latin typeface="メイリオ" panose="020B0604030504040204" pitchFamily="50" charset="-128"/>
                <a:ea typeface="メイリオ" panose="020B0604030504040204" pitchFamily="50" charset="-128"/>
              </a:rPr>
              <a:t>隊編</a:t>
            </a:r>
            <a:r>
              <a:rPr lang="ja-JP" altLang="en-US" dirty="0">
                <a:latin typeface="メイリオ" panose="020B0604030504040204" pitchFamily="50" charset="-128"/>
                <a:ea typeface="メイリオ" panose="020B0604030504040204" pitchFamily="50" charset="-128"/>
              </a:rPr>
              <a:t>コピー完了</a:t>
            </a:r>
          </a:p>
        </p:txBody>
      </p:sp>
      <p:cxnSp>
        <p:nvCxnSpPr>
          <p:cNvPr id="34" name="直線矢印コネクタ 127">
            <a:extLst>
              <a:ext uri="{FF2B5EF4-FFF2-40B4-BE49-F238E27FC236}">
                <a16:creationId xmlns:a16="http://schemas.microsoft.com/office/drawing/2014/main" id="{866B69F8-483A-4023-A25D-4F7C916C14C6}"/>
              </a:ext>
            </a:extLst>
          </p:cNvPr>
          <p:cNvCxnSpPr>
            <a:cxnSpLocks/>
            <a:stCxn id="35" idx="3"/>
            <a:endCxn id="7" idx="1"/>
          </p:cNvCxnSpPr>
          <p:nvPr/>
        </p:nvCxnSpPr>
        <p:spPr>
          <a:xfrm>
            <a:off x="2855900" y="1741675"/>
            <a:ext cx="526931" cy="2378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7A470AD-0802-431C-9BEA-4E30F0C29D78}"/>
              </a:ext>
            </a:extLst>
          </p:cNvPr>
          <p:cNvCxnSpPr>
            <a:stCxn id="7" idx="3"/>
            <a:endCxn id="9" idx="1"/>
          </p:cNvCxnSpPr>
          <p:nvPr/>
        </p:nvCxnSpPr>
        <p:spPr>
          <a:xfrm>
            <a:off x="4261643" y="4119996"/>
            <a:ext cx="493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図 85" descr="駐車場, バス, 駐車 が含まれている画像&#10;&#10;自動的に生成された説明">
            <a:extLst>
              <a:ext uri="{FF2B5EF4-FFF2-40B4-BE49-F238E27FC236}">
                <a16:creationId xmlns:a16="http://schemas.microsoft.com/office/drawing/2014/main" id="{46B14DE9-DAAD-4A70-A00D-606CEDE1E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5026849"/>
            <a:ext cx="758541" cy="200055"/>
          </a:xfrm>
          <a:prstGeom prst="rect">
            <a:avLst/>
          </a:prstGeom>
          <a:noFill/>
        </p:spPr>
        <p:txBody>
          <a:bodyPr wrap="none" rtlCol="0">
            <a:spAutoFit/>
          </a:bodyPr>
          <a:lstStyle/>
          <a:p>
            <a:r>
              <a:rPr kumimoji="1" lang="en-US" altLang="ja-JP" sz="700" dirty="0"/>
              <a:t>15.</a:t>
            </a:r>
            <a:r>
              <a:rPr kumimoji="1" lang="ja-JP" altLang="en-US" sz="700" dirty="0"/>
              <a:t>ページ表示</a:t>
            </a:r>
            <a:endParaRPr kumimoji="1" lang="en-US" altLang="ja-JP" sz="7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3401893" cy="276999"/>
          </a:xfrm>
          <a:prstGeom prst="rect">
            <a:avLst/>
          </a:prstGeom>
          <a:noFill/>
        </p:spPr>
        <p:txBody>
          <a:bodyPr wrap="none" rtlCol="0">
            <a:spAutoFit/>
          </a:bodyPr>
          <a:lstStyle/>
          <a:p>
            <a:r>
              <a:rPr kumimoji="1" lang="ja-JP" altLang="en-US" sz="1200" b="1" dirty="0"/>
              <a:t>○</a:t>
            </a:r>
            <a:r>
              <a:rPr kumimoji="1" lang="en-US" altLang="ja-JP" sz="1200" b="1" dirty="0"/>
              <a:t>co110.</a:t>
            </a:r>
            <a:r>
              <a:rPr kumimoji="1" lang="ja-JP" altLang="en-US" sz="1200" b="1" dirty="0"/>
              <a:t>部隊編成画面（</a:t>
            </a:r>
            <a:r>
              <a:rPr kumimoji="1" lang="en-US" altLang="ja-JP" sz="1200" b="1" dirty="0"/>
              <a:t>1/4</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915635" cy="246221"/>
          </a:xfrm>
          <a:prstGeom prst="rect">
            <a:avLst/>
          </a:prstGeom>
          <a:noFill/>
        </p:spPr>
        <p:txBody>
          <a:bodyPr wrap="none" rtlCol="0">
            <a:spAutoFit/>
          </a:bodyPr>
          <a:lstStyle/>
          <a:p>
            <a:r>
              <a:rPr kumimoji="1" lang="en-US" altLang="ja-JP" sz="1000" b="1" dirty="0">
                <a:latin typeface="+mn-ea"/>
              </a:rPr>
              <a:t>01.</a:t>
            </a:r>
            <a:r>
              <a:rPr kumimoji="1" lang="ja-JP" altLang="en-US" sz="1000" b="1" dirty="0">
                <a:latin typeface="+mn-ea"/>
              </a:rPr>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246221"/>
          </a:xfrm>
          <a:prstGeom prst="rect">
            <a:avLst/>
          </a:prstGeom>
          <a:noFill/>
        </p:spPr>
        <p:txBody>
          <a:bodyPr wrap="none" rtlCol="0">
            <a:spAutoFit/>
          </a:bodyPr>
          <a:lstStyle/>
          <a:p>
            <a:r>
              <a:rPr kumimoji="1" lang="ja-JP" altLang="en-US" sz="1000" dirty="0"/>
              <a:t>表示中の部隊が何番目の部隊なのかを表す通し番号となる。</a:t>
            </a:r>
            <a:endParaRPr kumimoji="1" lang="en-US" altLang="ja-JP" sz="1000" dirty="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190024"/>
            <a:ext cx="1199627" cy="246221"/>
          </a:xfrm>
          <a:prstGeom prst="rect">
            <a:avLst/>
          </a:prstGeom>
          <a:noFill/>
        </p:spPr>
        <p:txBody>
          <a:bodyPr wrap="square" rtlCol="0">
            <a:noAutofit/>
          </a:bodyPr>
          <a:lstStyle/>
          <a:p>
            <a:r>
              <a:rPr kumimoji="1" lang="en-US" altLang="ja-JP" sz="1000" b="1" dirty="0">
                <a:latin typeface="+mn-ea"/>
              </a:rPr>
              <a:t>02.</a:t>
            </a:r>
            <a:r>
              <a:rPr kumimoji="1" lang="ja-JP" altLang="en-US" sz="1000" b="1" dirty="0">
                <a:latin typeface="+mn-ea"/>
              </a:rPr>
              <a:t>部隊</a:t>
            </a:r>
            <a:r>
              <a:rPr kumimoji="1" lang="en-US" altLang="ja-JP" sz="1000" b="1" dirty="0">
                <a:latin typeface="+mn-ea"/>
              </a:rPr>
              <a:t>HP</a:t>
            </a:r>
            <a:endParaRPr kumimoji="1" lang="ja-JP" altLang="en-US" sz="1000" b="1" dirty="0">
              <a:latin typeface="+mn-ea"/>
            </a:endParaRP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34855"/>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1769"/>
            <a:ext cx="915635" cy="246221"/>
          </a:xfrm>
          <a:prstGeom prst="rect">
            <a:avLst/>
          </a:prstGeom>
          <a:noFill/>
        </p:spPr>
        <p:txBody>
          <a:bodyPr wrap="none" rtlCol="0">
            <a:spAutoFit/>
          </a:bodyPr>
          <a:lstStyle/>
          <a:p>
            <a:r>
              <a:rPr kumimoji="1" lang="en-US" altLang="ja-JP" sz="1000" b="1" dirty="0">
                <a:latin typeface="+mn-ea"/>
              </a:rPr>
              <a:t>03.</a:t>
            </a:r>
            <a:r>
              <a:rPr kumimoji="1" lang="ja-JP" altLang="en-US" sz="1000" b="1" dirty="0">
                <a:latin typeface="+mn-ea"/>
              </a:rPr>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996600"/>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73789"/>
            <a:ext cx="1428596" cy="246221"/>
          </a:xfrm>
          <a:prstGeom prst="rect">
            <a:avLst/>
          </a:prstGeom>
          <a:noFill/>
        </p:spPr>
        <p:txBody>
          <a:bodyPr wrap="none" rtlCol="0">
            <a:spAutoFit/>
          </a:bodyPr>
          <a:lstStyle/>
          <a:p>
            <a:r>
              <a:rPr kumimoji="1" lang="en-US" altLang="ja-JP" sz="1000" b="1" dirty="0">
                <a:latin typeface="+mn-ea"/>
              </a:rPr>
              <a:t>04.</a:t>
            </a:r>
            <a:r>
              <a:rPr kumimoji="1" lang="ja-JP" altLang="en-US" sz="1000" b="1" dirty="0">
                <a:latin typeface="+mn-ea"/>
              </a:rPr>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18620"/>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86643"/>
            <a:ext cx="1261884" cy="246221"/>
          </a:xfrm>
          <a:prstGeom prst="rect">
            <a:avLst/>
          </a:prstGeom>
          <a:noFill/>
        </p:spPr>
        <p:txBody>
          <a:bodyPr wrap="none" rtlCol="0">
            <a:noAutofit/>
          </a:bodyPr>
          <a:lstStyle/>
          <a:p>
            <a:r>
              <a:rPr kumimoji="1" lang="en-US" altLang="ja-JP" sz="1000" b="1" dirty="0">
                <a:latin typeface="+mn-ea"/>
              </a:rPr>
              <a:t>05.</a:t>
            </a:r>
            <a:r>
              <a:rPr kumimoji="1" lang="ja-JP" altLang="en-US" sz="1000" b="1" dirty="0">
                <a:latin typeface="+mn-ea"/>
              </a:rPr>
              <a:t>キャラアイコン</a:t>
            </a:r>
            <a:endParaRPr kumimoji="1" lang="ja-JP" altLang="en-US" sz="1000" b="1" dirty="0">
              <a:solidFill>
                <a:srgbClr val="FF0000"/>
              </a:solidFill>
              <a:latin typeface="+mn-ea"/>
            </a:endParaRP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731474"/>
            <a:ext cx="2749471" cy="246221"/>
          </a:xfrm>
          <a:prstGeom prst="rect">
            <a:avLst/>
          </a:prstGeom>
          <a:noFill/>
        </p:spPr>
        <p:txBody>
          <a:bodyPr wrap="none" rtlCol="0">
            <a:spAutoFit/>
          </a:bodyPr>
          <a:lstStyle/>
          <a:p>
            <a:r>
              <a:rPr kumimoji="1" lang="ja-JP" altLang="en-US" sz="1000" dirty="0"/>
              <a:t>セットしてあるキャラアイコンを表示する。</a:t>
            </a:r>
            <a:endParaRPr kumimoji="1" lang="en-US" altLang="ja-JP" sz="1000" dirty="0"/>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427672"/>
            <a:ext cx="938077" cy="200055"/>
          </a:xfrm>
          <a:prstGeom prst="rect">
            <a:avLst/>
          </a:prstGeom>
          <a:noFill/>
        </p:spPr>
        <p:txBody>
          <a:bodyPr wrap="none" rtlCol="0">
            <a:spAutoFit/>
          </a:bodyPr>
          <a:lstStyle/>
          <a:p>
            <a:r>
              <a:rPr kumimoji="1" lang="en-US" altLang="ja-JP" sz="700" dirty="0"/>
              <a:t>05.</a:t>
            </a:r>
            <a:r>
              <a:rPr kumimoji="1" lang="ja-JP" altLang="en-US" sz="700" dirty="0"/>
              <a:t>キャラアイコン</a:t>
            </a:r>
            <a:endParaRPr kumimoji="1" lang="en-US" altLang="ja-JP" sz="700" dirty="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179197"/>
            <a:ext cx="1027845" cy="200055"/>
          </a:xfrm>
          <a:prstGeom prst="rect">
            <a:avLst/>
          </a:prstGeom>
          <a:noFill/>
        </p:spPr>
        <p:txBody>
          <a:bodyPr wrap="none" rtlCol="0">
            <a:spAutoFit/>
          </a:bodyPr>
          <a:lstStyle/>
          <a:p>
            <a:r>
              <a:rPr kumimoji="1" lang="en-US" altLang="ja-JP" sz="700" dirty="0"/>
              <a:t>08.</a:t>
            </a:r>
            <a:r>
              <a:rPr kumimoji="1" lang="ja-JP" altLang="en-US" sz="700" dirty="0"/>
              <a:t>キャラパラメータ</a:t>
            </a:r>
            <a:endParaRPr kumimoji="1" lang="en-US" altLang="ja-JP" sz="700" dirty="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938077" cy="200055"/>
          </a:xfrm>
          <a:prstGeom prst="rect">
            <a:avLst/>
          </a:prstGeom>
          <a:noFill/>
        </p:spPr>
        <p:txBody>
          <a:bodyPr wrap="none" rtlCol="0">
            <a:spAutoFit/>
          </a:bodyPr>
          <a:lstStyle/>
          <a:p>
            <a:r>
              <a:rPr kumimoji="1" lang="en-US" altLang="ja-JP" sz="700" dirty="0"/>
              <a:t>09.</a:t>
            </a:r>
            <a:r>
              <a:rPr kumimoji="1" lang="ja-JP" altLang="en-US" sz="700" dirty="0"/>
              <a:t>おまかせボタン</a:t>
            </a:r>
            <a:endParaRPr kumimoji="1" lang="en-US" altLang="ja-JP" sz="700" dirty="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45608"/>
            <a:ext cx="1261884" cy="246221"/>
          </a:xfrm>
          <a:prstGeom prst="rect">
            <a:avLst/>
          </a:prstGeom>
          <a:noFill/>
        </p:spPr>
        <p:txBody>
          <a:bodyPr wrap="none" rtlCol="0">
            <a:noAutofit/>
          </a:bodyPr>
          <a:lstStyle/>
          <a:p>
            <a:r>
              <a:rPr kumimoji="1" lang="en-US" altLang="ja-JP" sz="1000" b="1" dirty="0">
                <a:latin typeface="+mn-ea"/>
              </a:rPr>
              <a:t>06.</a:t>
            </a:r>
            <a:r>
              <a:rPr kumimoji="1" lang="ja-JP" altLang="en-US" sz="1000" b="1" dirty="0">
                <a:latin typeface="+mn-ea"/>
              </a:rPr>
              <a:t>武器アイコン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290439"/>
            <a:ext cx="3005951" cy="246221"/>
          </a:xfrm>
          <a:prstGeom prst="rect">
            <a:avLst/>
          </a:prstGeom>
          <a:noFill/>
        </p:spPr>
        <p:txBody>
          <a:bodyPr wrap="none" rtlCol="0">
            <a:spAutoFit/>
          </a:bodyPr>
          <a:lstStyle/>
          <a:p>
            <a:r>
              <a:rPr kumimoji="1" lang="ja-JP" altLang="en-US" sz="1000" dirty="0"/>
              <a:t>キャラが持っている武器のアイコンを表示する。</a:t>
            </a:r>
            <a:endParaRPr kumimoji="1" lang="en-US" altLang="ja-JP" sz="1000" dirty="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2715649"/>
            <a:ext cx="848309" cy="200055"/>
          </a:xfrm>
          <a:prstGeom prst="rect">
            <a:avLst/>
          </a:prstGeom>
          <a:noFill/>
        </p:spPr>
        <p:txBody>
          <a:bodyPr wrap="none" rtlCol="0">
            <a:spAutoFit/>
          </a:bodyPr>
          <a:lstStyle/>
          <a:p>
            <a:r>
              <a:rPr kumimoji="1" lang="en-US" altLang="ja-JP" sz="700" dirty="0"/>
              <a:t>06.</a:t>
            </a:r>
            <a:r>
              <a:rPr kumimoji="1" lang="ja-JP" altLang="en-US" sz="700" dirty="0"/>
              <a:t>武器アイコン</a:t>
            </a:r>
            <a:endParaRPr kumimoji="1" lang="en-US" altLang="ja-JP" sz="700" dirty="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3822869"/>
            <a:ext cx="1067921" cy="200055"/>
          </a:xfrm>
          <a:prstGeom prst="rect">
            <a:avLst/>
          </a:prstGeom>
          <a:noFill/>
        </p:spPr>
        <p:txBody>
          <a:bodyPr wrap="none" rtlCol="0">
            <a:spAutoFit/>
          </a:bodyPr>
          <a:lstStyle/>
          <a:p>
            <a:r>
              <a:rPr kumimoji="1" lang="en-US" altLang="ja-JP" sz="700" dirty="0"/>
              <a:t>11.</a:t>
            </a:r>
            <a:r>
              <a:rPr kumimoji="1" lang="ja-JP" altLang="en-US" sz="700" dirty="0"/>
              <a:t>支援兵器アイコン</a:t>
            </a:r>
            <a:endParaRPr kumimoji="1" lang="en-US" altLang="ja-JP" sz="700" dirty="0"/>
          </a:p>
        </p:txBody>
      </p:sp>
      <p:cxnSp>
        <p:nvCxnSpPr>
          <p:cNvPr id="57" name="直線コネクタ 56">
            <a:extLst>
              <a:ext uri="{FF2B5EF4-FFF2-40B4-BE49-F238E27FC236}">
                <a16:creationId xmlns:a16="http://schemas.microsoft.com/office/drawing/2014/main" id="{36A87743-D9CA-45F2-B3F8-DEE99D839894}"/>
              </a:ext>
            </a:extLst>
          </p:cNvPr>
          <p:cNvCxnSpPr>
            <a:cxnSpLocks/>
            <a:endCxn id="58"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4086369"/>
            <a:ext cx="938077" cy="200055"/>
          </a:xfrm>
          <a:prstGeom prst="rect">
            <a:avLst/>
          </a:prstGeom>
          <a:noFill/>
        </p:spPr>
        <p:txBody>
          <a:bodyPr wrap="none" rtlCol="0">
            <a:spAutoFit/>
          </a:bodyPr>
          <a:lstStyle/>
          <a:p>
            <a:r>
              <a:rPr kumimoji="1" lang="en-US" altLang="ja-JP" sz="700" dirty="0"/>
              <a:t>12.</a:t>
            </a:r>
            <a:r>
              <a:rPr kumimoji="1" lang="ja-JP" altLang="en-US" sz="700" dirty="0"/>
              <a:t>搭乗員アイコン</a:t>
            </a:r>
            <a:endParaRPr kumimoji="1" lang="en-US" altLang="ja-JP" sz="700" dirty="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943666"/>
            <a:ext cx="938077" cy="200055"/>
          </a:xfrm>
          <a:prstGeom prst="rect">
            <a:avLst/>
          </a:prstGeom>
          <a:noFill/>
        </p:spPr>
        <p:txBody>
          <a:bodyPr wrap="none" rtlCol="0">
            <a:spAutoFit/>
          </a:bodyPr>
          <a:lstStyle/>
          <a:p>
            <a:r>
              <a:rPr kumimoji="1" lang="en-US" altLang="ja-JP" sz="700" dirty="0"/>
              <a:t>07.</a:t>
            </a:r>
            <a:r>
              <a:rPr kumimoji="1" lang="ja-JP" altLang="en-US" sz="700" dirty="0"/>
              <a:t>カードアイコン</a:t>
            </a:r>
            <a:endParaRPr kumimoji="1" lang="en-US" altLang="ja-JP" sz="700" dirty="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4535270"/>
            <a:ext cx="1261884" cy="246221"/>
          </a:xfrm>
          <a:prstGeom prst="rect">
            <a:avLst/>
          </a:prstGeom>
          <a:noFill/>
        </p:spPr>
        <p:txBody>
          <a:bodyPr wrap="none" rtlCol="0">
            <a:noAutofit/>
          </a:bodyPr>
          <a:lstStyle/>
          <a:p>
            <a:r>
              <a:rPr kumimoji="1" lang="en-US" altLang="ja-JP" sz="1000" b="1" dirty="0">
                <a:latin typeface="+mn-ea"/>
              </a:rPr>
              <a:t>07.</a:t>
            </a:r>
            <a:r>
              <a:rPr kumimoji="1" lang="ja-JP" altLang="en-US" sz="1000" b="1" dirty="0">
                <a:latin typeface="+mn-ea"/>
              </a:rPr>
              <a:t>カードアイコン</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4780101"/>
            <a:ext cx="3262432" cy="400110"/>
          </a:xfrm>
          <a:prstGeom prst="rect">
            <a:avLst/>
          </a:prstGeom>
          <a:noFill/>
        </p:spPr>
        <p:txBody>
          <a:bodyPr wrap="none" rtlCol="0">
            <a:spAutoFit/>
          </a:bodyPr>
          <a:lstStyle/>
          <a:p>
            <a:r>
              <a:rPr kumimoji="1" lang="ja-JP" altLang="en-US" sz="1000" dirty="0"/>
              <a:t>キャラが装備している</a:t>
            </a:r>
            <a:r>
              <a:rPr kumimoji="1" lang="en-US" altLang="ja-JP" sz="1000" dirty="0"/>
              <a:t>TR</a:t>
            </a:r>
            <a:r>
              <a:rPr kumimoji="1" lang="ja-JP" altLang="en-US" sz="1000" dirty="0"/>
              <a:t>カードの情報を表示する。</a:t>
            </a:r>
            <a:endParaRPr kumimoji="1" lang="en-US" altLang="ja-JP" sz="1000" dirty="0"/>
          </a:p>
          <a:p>
            <a:r>
              <a:rPr kumimoji="1" lang="ja-JP" altLang="en-US" sz="1000" dirty="0"/>
              <a:t>属性マークはつける。（３枚表示でなくてもいい）</a:t>
            </a:r>
            <a:endParaRPr kumimoji="1" lang="en-US" altLang="ja-JP" sz="1000" dirty="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
        <p:nvSpPr>
          <p:cNvPr id="77" name="テキスト ボックス 76">
            <a:extLst>
              <a:ext uri="{FF2B5EF4-FFF2-40B4-BE49-F238E27FC236}">
                <a16:creationId xmlns:a16="http://schemas.microsoft.com/office/drawing/2014/main" id="{02457476-82D1-45A8-8BD1-15D7FF28CBC0}"/>
              </a:ext>
            </a:extLst>
          </p:cNvPr>
          <p:cNvSpPr txBox="1"/>
          <p:nvPr/>
        </p:nvSpPr>
        <p:spPr>
          <a:xfrm>
            <a:off x="2959706" y="4427015"/>
            <a:ext cx="1337226" cy="200055"/>
          </a:xfrm>
          <a:prstGeom prst="rect">
            <a:avLst/>
          </a:prstGeom>
          <a:noFill/>
        </p:spPr>
        <p:txBody>
          <a:bodyPr wrap="none" rtlCol="0">
            <a:spAutoFit/>
          </a:bodyPr>
          <a:lstStyle/>
          <a:p>
            <a:r>
              <a:rPr kumimoji="1" lang="en-US" altLang="ja-JP" sz="700" dirty="0"/>
              <a:t>13.</a:t>
            </a:r>
            <a:r>
              <a:rPr kumimoji="1" lang="ja-JP" altLang="en-US" sz="700" dirty="0"/>
              <a:t>支援兵器カードアイコン</a:t>
            </a:r>
            <a:endParaRPr kumimoji="1" lang="en-US" altLang="ja-JP" sz="700" dirty="0"/>
          </a:p>
        </p:txBody>
      </p:sp>
      <p:sp>
        <p:nvSpPr>
          <p:cNvPr id="79" name="テキスト ボックス 78">
            <a:extLst>
              <a:ext uri="{FF2B5EF4-FFF2-40B4-BE49-F238E27FC236}">
                <a16:creationId xmlns:a16="http://schemas.microsoft.com/office/drawing/2014/main" id="{35798AA4-1AD7-44B1-833C-587E16C07CCB}"/>
              </a:ext>
            </a:extLst>
          </p:cNvPr>
          <p:cNvSpPr txBox="1"/>
          <p:nvPr/>
        </p:nvSpPr>
        <p:spPr>
          <a:xfrm>
            <a:off x="2959706" y="4705726"/>
            <a:ext cx="848309" cy="200055"/>
          </a:xfrm>
          <a:prstGeom prst="rect">
            <a:avLst/>
          </a:prstGeom>
          <a:noFill/>
        </p:spPr>
        <p:txBody>
          <a:bodyPr wrap="none" rtlCol="0">
            <a:spAutoFit/>
          </a:bodyPr>
          <a:lstStyle/>
          <a:p>
            <a:r>
              <a:rPr kumimoji="1" lang="en-US" altLang="ja-JP" sz="700" dirty="0"/>
              <a:t>14.</a:t>
            </a:r>
            <a:r>
              <a:rPr kumimoji="1" lang="ja-JP" altLang="en-US" sz="700" dirty="0"/>
              <a:t>支援兵器情報</a:t>
            </a:r>
            <a:endParaRPr kumimoji="1" lang="en-US" altLang="ja-JP" sz="700" dirty="0"/>
          </a:p>
        </p:txBody>
      </p:sp>
      <p:cxnSp>
        <p:nvCxnSpPr>
          <p:cNvPr id="80" name="直線コネクタ 79">
            <a:extLst>
              <a:ext uri="{FF2B5EF4-FFF2-40B4-BE49-F238E27FC236}">
                <a16:creationId xmlns:a16="http://schemas.microsoft.com/office/drawing/2014/main" id="{66C71E6F-7A38-46E3-B099-612CF038C66B}"/>
              </a:ext>
            </a:extLst>
          </p:cNvPr>
          <p:cNvCxnSpPr>
            <a:cxnSpLocks/>
            <a:endCxn id="77"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36F5DC4-FC0B-4EB5-AB30-7AD6DD20557F}"/>
              </a:ext>
            </a:extLst>
          </p:cNvPr>
          <p:cNvCxnSpPr>
            <a:cxnSpLocks/>
            <a:endCxn id="79"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ED5439D3-6A6B-4B3B-8166-F882D27F00B2}"/>
              </a:ext>
            </a:extLst>
          </p:cNvPr>
          <p:cNvSpPr txBox="1"/>
          <p:nvPr/>
        </p:nvSpPr>
        <p:spPr>
          <a:xfrm>
            <a:off x="4294742" y="5208314"/>
            <a:ext cx="1261884" cy="246221"/>
          </a:xfrm>
          <a:prstGeom prst="rect">
            <a:avLst/>
          </a:prstGeom>
          <a:noFill/>
        </p:spPr>
        <p:txBody>
          <a:bodyPr wrap="none" rtlCol="0">
            <a:noAutofit/>
          </a:bodyPr>
          <a:lstStyle/>
          <a:p>
            <a:r>
              <a:rPr kumimoji="1" lang="en-US" altLang="ja-JP" sz="1000" b="1" dirty="0">
                <a:latin typeface="+mn-ea"/>
              </a:rPr>
              <a:t>08.</a:t>
            </a:r>
            <a:r>
              <a:rPr kumimoji="1" lang="ja-JP" altLang="en-US" sz="1000" b="1" dirty="0">
                <a:latin typeface="+mn-ea"/>
              </a:rPr>
              <a:t>キャラパラメータ</a:t>
            </a:r>
          </a:p>
        </p:txBody>
      </p:sp>
      <p:sp>
        <p:nvSpPr>
          <p:cNvPr id="85" name="テキスト ボックス 84">
            <a:extLst>
              <a:ext uri="{FF2B5EF4-FFF2-40B4-BE49-F238E27FC236}">
                <a16:creationId xmlns:a16="http://schemas.microsoft.com/office/drawing/2014/main" id="{6D849526-49DF-454C-9C23-96E876D24B09}"/>
              </a:ext>
            </a:extLst>
          </p:cNvPr>
          <p:cNvSpPr txBox="1"/>
          <p:nvPr/>
        </p:nvSpPr>
        <p:spPr>
          <a:xfrm>
            <a:off x="4487185" y="5453145"/>
            <a:ext cx="3523722" cy="553998"/>
          </a:xfrm>
          <a:prstGeom prst="rect">
            <a:avLst/>
          </a:prstGeom>
          <a:noFill/>
        </p:spPr>
        <p:txBody>
          <a:bodyPr wrap="none" rtlCol="0">
            <a:spAutoFit/>
          </a:bodyPr>
          <a:lstStyle/>
          <a:p>
            <a:r>
              <a:rPr kumimoji="1" lang="ja-JP" altLang="en-US" sz="1000" dirty="0"/>
              <a:t>キャラのパラメータを表示する。</a:t>
            </a:r>
            <a:endParaRPr kumimoji="1" lang="en-US" altLang="ja-JP" sz="1000" dirty="0"/>
          </a:p>
          <a:p>
            <a:r>
              <a:rPr kumimoji="1" lang="ja-JP" altLang="en-US" sz="1000" dirty="0"/>
              <a:t>スペースの確保が難しければ</a:t>
            </a:r>
            <a:r>
              <a:rPr kumimoji="1" lang="en-US" altLang="ja-JP" sz="1000" dirty="0" err="1"/>
              <a:t>ATK</a:t>
            </a:r>
            <a:r>
              <a:rPr kumimoji="1" lang="ja-JP" altLang="en-US" sz="1000" dirty="0"/>
              <a:t>のみでいい。</a:t>
            </a:r>
            <a:endParaRPr kumimoji="1" lang="en-US" altLang="ja-JP" sz="1000" dirty="0"/>
          </a:p>
          <a:p>
            <a:r>
              <a:rPr kumimoji="1" lang="ja-JP" altLang="en-US" sz="1000" dirty="0"/>
              <a:t>ここでは武器、</a:t>
            </a:r>
            <a:r>
              <a:rPr kumimoji="1" lang="en-US" altLang="ja-JP" sz="1000" dirty="0"/>
              <a:t>TR</a:t>
            </a:r>
            <a:r>
              <a:rPr kumimoji="1" lang="ja-JP" altLang="en-US" sz="1000" dirty="0"/>
              <a:t>カードの補正が乗った数値を表示する。</a:t>
            </a:r>
            <a:endParaRPr kumimoji="1" lang="en-US" altLang="ja-JP" sz="1000" dirty="0"/>
          </a:p>
        </p:txBody>
      </p:sp>
      <p:sp>
        <p:nvSpPr>
          <p:cNvPr id="87" name="テキスト ボックス 86">
            <a:extLst>
              <a:ext uri="{FF2B5EF4-FFF2-40B4-BE49-F238E27FC236}">
                <a16:creationId xmlns:a16="http://schemas.microsoft.com/office/drawing/2014/main" id="{339FB591-5ACC-4C09-A43B-3B3F442A4587}"/>
              </a:ext>
            </a:extLst>
          </p:cNvPr>
          <p:cNvSpPr txBox="1"/>
          <p:nvPr/>
        </p:nvSpPr>
        <p:spPr>
          <a:xfrm>
            <a:off x="2959706" y="3638030"/>
            <a:ext cx="848309" cy="200055"/>
          </a:xfrm>
          <a:prstGeom prst="rect">
            <a:avLst/>
          </a:prstGeom>
          <a:noFill/>
        </p:spPr>
        <p:txBody>
          <a:bodyPr wrap="none" rtlCol="0">
            <a:spAutoFit/>
          </a:bodyPr>
          <a:lstStyle/>
          <a:p>
            <a:r>
              <a:rPr kumimoji="1" lang="en-US" altLang="ja-JP" sz="700" dirty="0"/>
              <a:t>10.</a:t>
            </a:r>
            <a:r>
              <a:rPr kumimoji="1" lang="ja-JP" altLang="en-US" sz="700" dirty="0"/>
              <a:t>コピーボタン</a:t>
            </a:r>
            <a:endParaRPr kumimoji="1" lang="en-US" altLang="ja-JP" sz="700" dirty="0"/>
          </a:p>
        </p:txBody>
      </p:sp>
      <p:cxnSp>
        <p:nvCxnSpPr>
          <p:cNvPr id="88" name="直線コネクタ 87">
            <a:extLst>
              <a:ext uri="{FF2B5EF4-FFF2-40B4-BE49-F238E27FC236}">
                <a16:creationId xmlns:a16="http://schemas.microsoft.com/office/drawing/2014/main" id="{66252B79-ED07-4DF6-AF44-5E04794598C4}"/>
              </a:ext>
            </a:extLst>
          </p:cNvPr>
          <p:cNvCxnSpPr>
            <a:cxnSpLocks/>
            <a:endCxn id="87"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07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45174" cy="276999"/>
          </a:xfrm>
          <a:prstGeom prst="rect">
            <a:avLst/>
          </a:prstGeom>
          <a:noFill/>
        </p:spPr>
        <p:txBody>
          <a:bodyPr wrap="none" rtlCol="0">
            <a:spAutoFit/>
          </a:bodyPr>
          <a:lstStyle/>
          <a:p>
            <a:r>
              <a:rPr kumimoji="1" lang="ja-JP" altLang="en-US" sz="1200" b="1" dirty="0"/>
              <a:t>○</a:t>
            </a:r>
            <a:r>
              <a:rPr kumimoji="1" lang="en-US" altLang="ja-JP" sz="1200" b="1" dirty="0"/>
              <a:t> co110.</a:t>
            </a:r>
            <a:r>
              <a:rPr kumimoji="1" lang="ja-JP" altLang="en-US" sz="1200" b="1" dirty="0"/>
              <a:t>部隊編成画面（</a:t>
            </a:r>
            <a:r>
              <a:rPr kumimoji="1" lang="en-US" altLang="ja-JP" sz="1200" b="1" dirty="0"/>
              <a:t>2/4</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300356" cy="246221"/>
          </a:xfrm>
          <a:prstGeom prst="rect">
            <a:avLst/>
          </a:prstGeom>
          <a:noFill/>
        </p:spPr>
        <p:txBody>
          <a:bodyPr wrap="none" rtlCol="0">
            <a:spAutoFit/>
          </a:bodyPr>
          <a:lstStyle/>
          <a:p>
            <a:r>
              <a:rPr kumimoji="1" lang="en-US" altLang="ja-JP" sz="1000" b="1" dirty="0">
                <a:latin typeface="+mn-ea"/>
              </a:rPr>
              <a:t>09.</a:t>
            </a:r>
            <a:r>
              <a:rPr kumimoji="1" lang="ja-JP" altLang="en-US" sz="1000" b="1" dirty="0">
                <a:latin typeface="+mn-ea"/>
              </a:rPr>
              <a:t>おまかせボタン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400110"/>
          </a:xfrm>
          <a:prstGeom prst="rect">
            <a:avLst/>
          </a:prstGeom>
          <a:noFill/>
        </p:spPr>
        <p:txBody>
          <a:bodyPr wrap="none" rtlCol="0">
            <a:spAutoFit/>
          </a:bodyPr>
          <a:lstStyle/>
          <a:p>
            <a:r>
              <a:rPr kumimoji="1" lang="ja-JP" altLang="en-US" sz="1000" dirty="0"/>
              <a:t>キャラ、武器、ＴＲカードを自動で設定してくれるボタン。</a:t>
            </a:r>
            <a:endParaRPr kumimoji="1" lang="en-US" altLang="ja-JP" sz="1000" dirty="0"/>
          </a:p>
          <a:p>
            <a:r>
              <a:rPr kumimoji="1" lang="ja-JP" altLang="en-US" sz="1000" dirty="0"/>
              <a:t>→おまかせ参照。</a:t>
            </a:r>
            <a:endParaRPr kumimoji="1" lang="en-US" altLang="ja-JP" sz="1000" dirty="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325892"/>
            <a:ext cx="1199627" cy="246221"/>
          </a:xfrm>
          <a:prstGeom prst="rect">
            <a:avLst/>
          </a:prstGeom>
          <a:noFill/>
        </p:spPr>
        <p:txBody>
          <a:bodyPr wrap="none" rtlCol="0">
            <a:noAutofit/>
          </a:bodyPr>
          <a:lstStyle/>
          <a:p>
            <a:r>
              <a:rPr kumimoji="1" lang="en-US" altLang="ja-JP" sz="1000" b="1" dirty="0">
                <a:latin typeface="+mn-ea"/>
              </a:rPr>
              <a:t>10.</a:t>
            </a:r>
            <a:r>
              <a:rPr kumimoji="1" lang="ja-JP" altLang="en-US" sz="1000" b="1" dirty="0">
                <a:latin typeface="+mn-ea"/>
              </a:rPr>
              <a:t>支援兵器アイコン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570723"/>
            <a:ext cx="4160113" cy="400110"/>
          </a:xfrm>
          <a:prstGeom prst="rect">
            <a:avLst/>
          </a:prstGeom>
          <a:noFill/>
        </p:spPr>
        <p:txBody>
          <a:bodyPr wrap="none" rtlCol="0">
            <a:spAutoFit/>
          </a:bodyPr>
          <a:lstStyle/>
          <a:p>
            <a:r>
              <a:rPr kumimoji="1" lang="ja-JP" altLang="en-US" sz="1000" dirty="0"/>
              <a:t>セットしてある支援兵器のアイコンを表示する。</a:t>
            </a:r>
            <a:endParaRPr kumimoji="1" lang="en-US" altLang="ja-JP" sz="1000" dirty="0"/>
          </a:p>
          <a:p>
            <a:r>
              <a:rPr kumimoji="1" lang="ja-JP" altLang="en-US" sz="1000" dirty="0"/>
              <a:t>支援兵器がオープンしていなかったりセットしていない場合は後述。</a:t>
            </a:r>
            <a:endParaRPr kumimoji="1" lang="en-US" altLang="ja-JP" sz="1000" dirty="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09884"/>
            <a:ext cx="1300356" cy="246221"/>
          </a:xfrm>
          <a:prstGeom prst="rect">
            <a:avLst/>
          </a:prstGeom>
          <a:noFill/>
        </p:spPr>
        <p:txBody>
          <a:bodyPr wrap="none" rtlCol="0">
            <a:spAutoFit/>
          </a:bodyPr>
          <a:lstStyle/>
          <a:p>
            <a:r>
              <a:rPr kumimoji="1" lang="en-US" altLang="ja-JP" sz="1000" b="1" dirty="0">
                <a:latin typeface="+mn-ea"/>
              </a:rPr>
              <a:t>11.</a:t>
            </a:r>
            <a:r>
              <a:rPr kumimoji="1" lang="ja-JP" altLang="en-US" sz="1000" b="1" dirty="0">
                <a:latin typeface="+mn-ea"/>
              </a:rPr>
              <a:t>搭乗員アイコン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54715"/>
            <a:ext cx="4460647" cy="246221"/>
          </a:xfrm>
          <a:prstGeom prst="rect">
            <a:avLst/>
          </a:prstGeom>
          <a:noFill/>
        </p:spPr>
        <p:txBody>
          <a:bodyPr wrap="square" rtlCol="0">
            <a:spAutoFit/>
          </a:bodyPr>
          <a:lstStyle/>
          <a:p>
            <a:r>
              <a:rPr kumimoji="1" lang="ja-JP" altLang="en-US" sz="1000" dirty="0"/>
              <a:t>支援兵器に登場しているキャラのアイコンを表示。</a:t>
            </a:r>
            <a:endParaRPr kumimoji="1" lang="en-US" altLang="ja-JP" sz="1000" dirty="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4511527"/>
            <a:ext cx="1109484" cy="211274"/>
          </a:xfrm>
          <a:prstGeom prst="rect">
            <a:avLst/>
          </a:prstGeom>
          <a:noFill/>
        </p:spPr>
        <p:txBody>
          <a:bodyPr wrap="none" rtlCol="0">
            <a:noAutofit/>
          </a:bodyPr>
          <a:lstStyle/>
          <a:p>
            <a:r>
              <a:rPr kumimoji="1" lang="en-US" altLang="ja-JP" sz="1000" b="1" dirty="0">
                <a:latin typeface="+mn-ea"/>
              </a:rPr>
              <a:t>14.</a:t>
            </a:r>
            <a:r>
              <a:rPr kumimoji="1" lang="ja-JP" altLang="en-US" sz="1000" b="1" dirty="0">
                <a:latin typeface="+mn-ea"/>
              </a:rPr>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4756358"/>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sp>
        <p:nvSpPr>
          <p:cNvPr id="96" name="テキスト ボックス 95">
            <a:extLst>
              <a:ext uri="{FF2B5EF4-FFF2-40B4-BE49-F238E27FC236}">
                <a16:creationId xmlns:a16="http://schemas.microsoft.com/office/drawing/2014/main" id="{8EE02576-3A21-4DD4-AF1A-FCDF12C86EBD}"/>
              </a:ext>
            </a:extLst>
          </p:cNvPr>
          <p:cNvSpPr txBox="1"/>
          <p:nvPr/>
        </p:nvSpPr>
        <p:spPr>
          <a:xfrm>
            <a:off x="4304638" y="2548495"/>
            <a:ext cx="1813317" cy="246221"/>
          </a:xfrm>
          <a:prstGeom prst="rect">
            <a:avLst/>
          </a:prstGeom>
          <a:noFill/>
        </p:spPr>
        <p:txBody>
          <a:bodyPr wrap="none" rtlCol="0">
            <a:spAutoFit/>
          </a:bodyPr>
          <a:lstStyle/>
          <a:p>
            <a:r>
              <a:rPr kumimoji="1" lang="en-US" altLang="ja-JP" sz="1000" b="1" dirty="0">
                <a:latin typeface="+mn-ea"/>
              </a:rPr>
              <a:t>12.</a:t>
            </a:r>
            <a:r>
              <a:rPr kumimoji="1" lang="ja-JP" altLang="en-US" sz="1000" b="1" dirty="0">
                <a:latin typeface="+mn-ea"/>
              </a:rPr>
              <a:t>支援兵器カードアイコン</a:t>
            </a:r>
          </a:p>
        </p:txBody>
      </p:sp>
      <p:sp>
        <p:nvSpPr>
          <p:cNvPr id="97" name="テキスト ボックス 96">
            <a:extLst>
              <a:ext uri="{FF2B5EF4-FFF2-40B4-BE49-F238E27FC236}">
                <a16:creationId xmlns:a16="http://schemas.microsoft.com/office/drawing/2014/main" id="{D835D8EA-DC4C-4417-BA53-979B1934308F}"/>
              </a:ext>
            </a:extLst>
          </p:cNvPr>
          <p:cNvSpPr txBox="1"/>
          <p:nvPr/>
        </p:nvSpPr>
        <p:spPr>
          <a:xfrm>
            <a:off x="4497082" y="2793326"/>
            <a:ext cx="4460647" cy="400110"/>
          </a:xfrm>
          <a:prstGeom prst="rect">
            <a:avLst/>
          </a:prstGeom>
          <a:noFill/>
        </p:spPr>
        <p:txBody>
          <a:bodyPr wrap="square" rtlCol="0">
            <a:spAutoFit/>
          </a:bodyPr>
          <a:lstStyle/>
          <a:p>
            <a:r>
              <a:rPr kumimoji="1" lang="ja-JP" altLang="en-US" sz="1000" dirty="0"/>
              <a:t>支援兵器にセットしてあるカードのアイコンを表示する。</a:t>
            </a:r>
            <a:endParaRPr kumimoji="1" lang="en-US" altLang="ja-JP" sz="1000" dirty="0"/>
          </a:p>
          <a:p>
            <a:r>
              <a:rPr kumimoji="1" lang="ja-JP" altLang="en-US" sz="1000" dirty="0"/>
              <a:t>属性、</a:t>
            </a:r>
            <a:r>
              <a:rPr kumimoji="1" lang="en-US" altLang="ja-JP" sz="1000" dirty="0" err="1"/>
              <a:t>Lv</a:t>
            </a:r>
            <a:r>
              <a:rPr kumimoji="1" lang="ja-JP" altLang="en-US" sz="1000" dirty="0"/>
              <a:t>の表示が必要。</a:t>
            </a:r>
            <a:endParaRPr kumimoji="1" lang="en-US" altLang="ja-JP" sz="1000" dirty="0"/>
          </a:p>
        </p:txBody>
      </p:sp>
      <p:sp>
        <p:nvSpPr>
          <p:cNvPr id="98" name="テキスト ボックス 97">
            <a:extLst>
              <a:ext uri="{FF2B5EF4-FFF2-40B4-BE49-F238E27FC236}">
                <a16:creationId xmlns:a16="http://schemas.microsoft.com/office/drawing/2014/main" id="{3ED9760C-1883-4126-8797-BD9C3877AC1A}"/>
              </a:ext>
            </a:extLst>
          </p:cNvPr>
          <p:cNvSpPr txBox="1"/>
          <p:nvPr/>
        </p:nvSpPr>
        <p:spPr>
          <a:xfrm>
            <a:off x="4271395" y="3214225"/>
            <a:ext cx="1172116" cy="246221"/>
          </a:xfrm>
          <a:prstGeom prst="rect">
            <a:avLst/>
          </a:prstGeom>
          <a:noFill/>
        </p:spPr>
        <p:txBody>
          <a:bodyPr wrap="none" rtlCol="0">
            <a:spAutoFit/>
          </a:bodyPr>
          <a:lstStyle/>
          <a:p>
            <a:r>
              <a:rPr kumimoji="1" lang="en-US" altLang="ja-JP" sz="1000" b="1" dirty="0">
                <a:latin typeface="+mn-ea"/>
              </a:rPr>
              <a:t>13.</a:t>
            </a:r>
            <a:r>
              <a:rPr kumimoji="1" lang="ja-JP" altLang="en-US" sz="1000" b="1" dirty="0">
                <a:latin typeface="+mn-ea"/>
              </a:rPr>
              <a:t>支援兵器情報</a:t>
            </a:r>
          </a:p>
        </p:txBody>
      </p:sp>
      <p:sp>
        <p:nvSpPr>
          <p:cNvPr id="113" name="テキスト ボックス 112">
            <a:extLst>
              <a:ext uri="{FF2B5EF4-FFF2-40B4-BE49-F238E27FC236}">
                <a16:creationId xmlns:a16="http://schemas.microsoft.com/office/drawing/2014/main" id="{B6321E00-91DD-4A54-8BE7-4A00B2FF4A34}"/>
              </a:ext>
            </a:extLst>
          </p:cNvPr>
          <p:cNvSpPr txBox="1"/>
          <p:nvPr/>
        </p:nvSpPr>
        <p:spPr>
          <a:xfrm>
            <a:off x="4463838" y="3459056"/>
            <a:ext cx="4164923" cy="1015663"/>
          </a:xfrm>
          <a:prstGeom prst="rect">
            <a:avLst/>
          </a:prstGeom>
          <a:noFill/>
        </p:spPr>
        <p:txBody>
          <a:bodyPr wrap="none" rtlCol="0">
            <a:spAutoFit/>
          </a:bodyPr>
          <a:lstStyle/>
          <a:p>
            <a:r>
              <a:rPr kumimoji="1" lang="ja-JP" altLang="en-US" sz="1000" dirty="0"/>
              <a:t>支援兵器の情報を表示する。表示するものは以下となる。</a:t>
            </a:r>
            <a:endParaRPr kumimoji="1" lang="en-US" altLang="ja-JP" sz="1000" dirty="0"/>
          </a:p>
          <a:p>
            <a:r>
              <a:rPr kumimoji="1" lang="en-US" altLang="ja-JP" sz="1000" dirty="0"/>
              <a:t>1</a:t>
            </a:r>
            <a:r>
              <a:rPr kumimoji="1" lang="ja-JP" altLang="en-US" sz="1000" dirty="0"/>
              <a:t>．攻撃力（</a:t>
            </a:r>
            <a:r>
              <a:rPr kumimoji="1" lang="en-US" altLang="ja-JP" sz="1000" dirty="0"/>
              <a:t>POWER</a:t>
            </a:r>
            <a:r>
              <a:rPr kumimoji="1" lang="ja-JP" altLang="en-US" sz="1000" dirty="0"/>
              <a:t>）</a:t>
            </a:r>
            <a:endParaRPr kumimoji="1" lang="en-US" altLang="ja-JP" sz="1000" dirty="0"/>
          </a:p>
          <a:p>
            <a:r>
              <a:rPr kumimoji="1" lang="en-US" altLang="ja-JP" sz="1000" dirty="0"/>
              <a:t>2</a:t>
            </a:r>
            <a:r>
              <a:rPr kumimoji="1" lang="ja-JP" altLang="en-US" sz="1000" dirty="0"/>
              <a:t>．攻撃頻度</a:t>
            </a:r>
            <a:endParaRPr kumimoji="1" lang="en-US" altLang="ja-JP" sz="1000" dirty="0"/>
          </a:p>
          <a:p>
            <a:r>
              <a:rPr kumimoji="1" lang="en-US" altLang="ja-JP" sz="1000" dirty="0"/>
              <a:t>3</a:t>
            </a:r>
            <a:r>
              <a:rPr kumimoji="1" lang="ja-JP" altLang="en-US" sz="1000" dirty="0"/>
              <a:t>．支援兵器効果</a:t>
            </a:r>
            <a:endParaRPr kumimoji="1" lang="en-US" altLang="ja-JP" sz="1000" dirty="0"/>
          </a:p>
          <a:p>
            <a:endParaRPr kumimoji="1" lang="en-US" altLang="ja-JP" sz="1000" dirty="0"/>
          </a:p>
          <a:p>
            <a:r>
              <a:rPr kumimoji="1" lang="en-US" altLang="ja-JP" sz="1000" dirty="0"/>
              <a:t>※</a:t>
            </a:r>
            <a:r>
              <a:rPr kumimoji="1" lang="ja-JP" altLang="en-US" sz="1000" dirty="0"/>
              <a:t>攻撃力は</a:t>
            </a:r>
            <a:r>
              <a:rPr kumimoji="1" lang="en-US" altLang="ja-JP" sz="1000" dirty="0"/>
              <a:t>TR</a:t>
            </a:r>
            <a:r>
              <a:rPr kumimoji="1" lang="ja-JP" altLang="en-US" sz="1000" dirty="0"/>
              <a:t>カードレベルの影響を受けた数字を足したものとする。</a:t>
            </a:r>
            <a:endParaRPr kumimoji="1" lang="en-US" altLang="ja-JP" sz="1000" dirty="0"/>
          </a:p>
        </p:txBody>
      </p:sp>
      <p:pic>
        <p:nvPicPr>
          <p:cNvPr id="114" name="図 113" descr="駐車場, バス, 駐車 が含まれている画像&#10;&#10;自動的に生成された説明">
            <a:extLst>
              <a:ext uri="{FF2B5EF4-FFF2-40B4-BE49-F238E27FC236}">
                <a16:creationId xmlns:a16="http://schemas.microsoft.com/office/drawing/2014/main" id="{0A728648-1C42-4E8F-A78D-CBD0DAD7B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115" name="テキスト ボックス 114">
            <a:extLst>
              <a:ext uri="{FF2B5EF4-FFF2-40B4-BE49-F238E27FC236}">
                <a16:creationId xmlns:a16="http://schemas.microsoft.com/office/drawing/2014/main" id="{A906A573-E8D2-4D3B-A37E-4193E65C7E35}"/>
              </a:ext>
            </a:extLst>
          </p:cNvPr>
          <p:cNvSpPr txBox="1"/>
          <p:nvPr/>
        </p:nvSpPr>
        <p:spPr>
          <a:xfrm>
            <a:off x="2959706" y="5026849"/>
            <a:ext cx="758541" cy="200055"/>
          </a:xfrm>
          <a:prstGeom prst="rect">
            <a:avLst/>
          </a:prstGeom>
          <a:noFill/>
        </p:spPr>
        <p:txBody>
          <a:bodyPr wrap="none" rtlCol="0">
            <a:spAutoFit/>
          </a:bodyPr>
          <a:lstStyle/>
          <a:p>
            <a:r>
              <a:rPr kumimoji="1" lang="en-US" altLang="ja-JP" sz="700" dirty="0"/>
              <a:t>15.</a:t>
            </a:r>
            <a:r>
              <a:rPr kumimoji="1" lang="ja-JP" altLang="en-US" sz="700" dirty="0"/>
              <a:t>ページ表示</a:t>
            </a:r>
            <a:endParaRPr kumimoji="1" lang="en-US" altLang="ja-JP" sz="700" dirty="0"/>
          </a:p>
        </p:txBody>
      </p:sp>
      <p:cxnSp>
        <p:nvCxnSpPr>
          <p:cNvPr id="116" name="直線コネクタ 115">
            <a:extLst>
              <a:ext uri="{FF2B5EF4-FFF2-40B4-BE49-F238E27FC236}">
                <a16:creationId xmlns:a16="http://schemas.microsoft.com/office/drawing/2014/main" id="{7C31DF76-1C61-432D-92EE-105EC9AC9DFF}"/>
              </a:ext>
            </a:extLst>
          </p:cNvPr>
          <p:cNvCxnSpPr>
            <a:cxnSpLocks/>
            <a:endCxn id="117"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7A407157-15EA-432B-93AB-E469E56B635D}"/>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118" name="直線コネクタ 117">
            <a:extLst>
              <a:ext uri="{FF2B5EF4-FFF2-40B4-BE49-F238E27FC236}">
                <a16:creationId xmlns:a16="http://schemas.microsoft.com/office/drawing/2014/main" id="{83EC4470-C46B-4655-9946-538D0669F72D}"/>
              </a:ext>
            </a:extLst>
          </p:cNvPr>
          <p:cNvCxnSpPr>
            <a:cxnSpLocks/>
            <a:endCxn id="131"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2C2382FB-2839-4CC9-B297-00F8DA4F37A9}"/>
              </a:ext>
            </a:extLst>
          </p:cNvPr>
          <p:cNvCxnSpPr>
            <a:cxnSpLocks/>
            <a:endCxn id="12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6CE41E92-C7E1-4553-A81B-112FCF1452B8}"/>
              </a:ext>
            </a:extLst>
          </p:cNvPr>
          <p:cNvCxnSpPr>
            <a:cxnSpLocks/>
            <a:endCxn id="12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0927D31B-BFBB-4762-9125-24AB838BEF80}"/>
              </a:ext>
            </a:extLst>
          </p:cNvPr>
          <p:cNvCxnSpPr>
            <a:cxnSpLocks/>
            <a:endCxn id="127"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592E64D-26FC-48A3-929B-AA84905E31EB}"/>
              </a:ext>
            </a:extLst>
          </p:cNvPr>
          <p:cNvCxnSpPr>
            <a:cxnSpLocks/>
            <a:endCxn id="128"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54828705-5AB0-4B1B-8250-73D8B3AFF7B0}"/>
              </a:ext>
            </a:extLst>
          </p:cNvPr>
          <p:cNvCxnSpPr>
            <a:cxnSpLocks/>
            <a:endCxn id="129"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F2FB4B0B-70BC-40E5-8624-280425C7D851}"/>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125" name="テキスト ボックス 124">
            <a:extLst>
              <a:ext uri="{FF2B5EF4-FFF2-40B4-BE49-F238E27FC236}">
                <a16:creationId xmlns:a16="http://schemas.microsoft.com/office/drawing/2014/main" id="{0453C3D8-138C-467D-8646-04A946F428A5}"/>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126" name="テキスト ボックス 125">
            <a:extLst>
              <a:ext uri="{FF2B5EF4-FFF2-40B4-BE49-F238E27FC236}">
                <a16:creationId xmlns:a16="http://schemas.microsoft.com/office/drawing/2014/main" id="{3735CB77-F924-4445-91A5-A3E2D5AF6291}"/>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127" name="テキスト ボックス 126">
            <a:extLst>
              <a:ext uri="{FF2B5EF4-FFF2-40B4-BE49-F238E27FC236}">
                <a16:creationId xmlns:a16="http://schemas.microsoft.com/office/drawing/2014/main" id="{5A775411-2FA2-4454-9DB8-AA382223D32D}"/>
              </a:ext>
            </a:extLst>
          </p:cNvPr>
          <p:cNvSpPr txBox="1"/>
          <p:nvPr/>
        </p:nvSpPr>
        <p:spPr>
          <a:xfrm>
            <a:off x="2959706" y="2427672"/>
            <a:ext cx="938077" cy="200055"/>
          </a:xfrm>
          <a:prstGeom prst="rect">
            <a:avLst/>
          </a:prstGeom>
          <a:noFill/>
        </p:spPr>
        <p:txBody>
          <a:bodyPr wrap="none" rtlCol="0">
            <a:spAutoFit/>
          </a:bodyPr>
          <a:lstStyle/>
          <a:p>
            <a:r>
              <a:rPr kumimoji="1" lang="en-US" altLang="ja-JP" sz="700" dirty="0"/>
              <a:t>05.</a:t>
            </a:r>
            <a:r>
              <a:rPr kumimoji="1" lang="ja-JP" altLang="en-US" sz="700" dirty="0"/>
              <a:t>キャラアイコン</a:t>
            </a:r>
            <a:endParaRPr kumimoji="1" lang="en-US" altLang="ja-JP" sz="700" dirty="0"/>
          </a:p>
        </p:txBody>
      </p:sp>
      <p:sp>
        <p:nvSpPr>
          <p:cNvPr id="128" name="テキスト ボックス 127">
            <a:extLst>
              <a:ext uri="{FF2B5EF4-FFF2-40B4-BE49-F238E27FC236}">
                <a16:creationId xmlns:a16="http://schemas.microsoft.com/office/drawing/2014/main" id="{164B8E4B-A0F2-4C17-8CA2-A30F66A894B9}"/>
              </a:ext>
            </a:extLst>
          </p:cNvPr>
          <p:cNvSpPr txBox="1"/>
          <p:nvPr/>
        </p:nvSpPr>
        <p:spPr>
          <a:xfrm>
            <a:off x="2959706" y="3179197"/>
            <a:ext cx="1027845" cy="200055"/>
          </a:xfrm>
          <a:prstGeom prst="rect">
            <a:avLst/>
          </a:prstGeom>
          <a:noFill/>
        </p:spPr>
        <p:txBody>
          <a:bodyPr wrap="none" rtlCol="0">
            <a:spAutoFit/>
          </a:bodyPr>
          <a:lstStyle/>
          <a:p>
            <a:r>
              <a:rPr kumimoji="1" lang="en-US" altLang="ja-JP" sz="700" dirty="0"/>
              <a:t>08.</a:t>
            </a:r>
            <a:r>
              <a:rPr kumimoji="1" lang="ja-JP" altLang="en-US" sz="700" dirty="0"/>
              <a:t>キャラパラメータ</a:t>
            </a:r>
            <a:endParaRPr kumimoji="1" lang="en-US" altLang="ja-JP" sz="700" dirty="0"/>
          </a:p>
        </p:txBody>
      </p:sp>
      <p:sp>
        <p:nvSpPr>
          <p:cNvPr id="129" name="テキスト ボックス 128">
            <a:extLst>
              <a:ext uri="{FF2B5EF4-FFF2-40B4-BE49-F238E27FC236}">
                <a16:creationId xmlns:a16="http://schemas.microsoft.com/office/drawing/2014/main" id="{3CB1B1C2-F30C-46C7-8DCB-509ED5ADC183}"/>
              </a:ext>
            </a:extLst>
          </p:cNvPr>
          <p:cNvSpPr txBox="1"/>
          <p:nvPr/>
        </p:nvSpPr>
        <p:spPr>
          <a:xfrm>
            <a:off x="2959706" y="3410117"/>
            <a:ext cx="938077" cy="200055"/>
          </a:xfrm>
          <a:prstGeom prst="rect">
            <a:avLst/>
          </a:prstGeom>
          <a:noFill/>
        </p:spPr>
        <p:txBody>
          <a:bodyPr wrap="none" rtlCol="0">
            <a:spAutoFit/>
          </a:bodyPr>
          <a:lstStyle/>
          <a:p>
            <a:r>
              <a:rPr kumimoji="1" lang="en-US" altLang="ja-JP" sz="700" dirty="0"/>
              <a:t>09.</a:t>
            </a:r>
            <a:r>
              <a:rPr kumimoji="1" lang="ja-JP" altLang="en-US" sz="700" dirty="0"/>
              <a:t>おまかせボタン</a:t>
            </a:r>
            <a:endParaRPr kumimoji="1" lang="en-US" altLang="ja-JP" sz="700" dirty="0"/>
          </a:p>
        </p:txBody>
      </p:sp>
      <p:cxnSp>
        <p:nvCxnSpPr>
          <p:cNvPr id="130" name="直線コネクタ 129">
            <a:extLst>
              <a:ext uri="{FF2B5EF4-FFF2-40B4-BE49-F238E27FC236}">
                <a16:creationId xmlns:a16="http://schemas.microsoft.com/office/drawing/2014/main" id="{7C2C9A3F-1238-4F64-98DD-1C5824577CBC}"/>
              </a:ext>
            </a:extLst>
          </p:cNvPr>
          <p:cNvCxnSpPr>
            <a:cxnSpLocks/>
            <a:endCxn id="126"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33F3CF22-1D87-4C59-B15B-60A46E9D65DC}"/>
              </a:ext>
            </a:extLst>
          </p:cNvPr>
          <p:cNvSpPr txBox="1"/>
          <p:nvPr/>
        </p:nvSpPr>
        <p:spPr>
          <a:xfrm>
            <a:off x="2959706" y="2715649"/>
            <a:ext cx="848309" cy="200055"/>
          </a:xfrm>
          <a:prstGeom prst="rect">
            <a:avLst/>
          </a:prstGeom>
          <a:noFill/>
        </p:spPr>
        <p:txBody>
          <a:bodyPr wrap="none" rtlCol="0">
            <a:spAutoFit/>
          </a:bodyPr>
          <a:lstStyle/>
          <a:p>
            <a:r>
              <a:rPr kumimoji="1" lang="en-US" altLang="ja-JP" sz="700" dirty="0"/>
              <a:t>06.</a:t>
            </a:r>
            <a:r>
              <a:rPr kumimoji="1" lang="ja-JP" altLang="en-US" sz="700" dirty="0"/>
              <a:t>武器アイコン</a:t>
            </a:r>
            <a:endParaRPr kumimoji="1" lang="en-US" altLang="ja-JP" sz="700" dirty="0"/>
          </a:p>
        </p:txBody>
      </p:sp>
      <p:cxnSp>
        <p:nvCxnSpPr>
          <p:cNvPr id="132" name="直線コネクタ 131">
            <a:extLst>
              <a:ext uri="{FF2B5EF4-FFF2-40B4-BE49-F238E27FC236}">
                <a16:creationId xmlns:a16="http://schemas.microsoft.com/office/drawing/2014/main" id="{24ECE889-AFCC-4F73-8DE7-B05B47239B78}"/>
              </a:ext>
            </a:extLst>
          </p:cNvPr>
          <p:cNvCxnSpPr>
            <a:cxnSpLocks/>
            <a:endCxn id="13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B29BE1-50E3-4AEF-8021-460D825C743F}"/>
              </a:ext>
            </a:extLst>
          </p:cNvPr>
          <p:cNvCxnSpPr>
            <a:cxnSpLocks/>
            <a:endCxn id="134"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7C3CBFCA-5F55-4D32-A1DB-F2F1AD1577E5}"/>
              </a:ext>
            </a:extLst>
          </p:cNvPr>
          <p:cNvSpPr txBox="1"/>
          <p:nvPr/>
        </p:nvSpPr>
        <p:spPr>
          <a:xfrm>
            <a:off x="2959706" y="3822869"/>
            <a:ext cx="1067921" cy="200055"/>
          </a:xfrm>
          <a:prstGeom prst="rect">
            <a:avLst/>
          </a:prstGeom>
          <a:noFill/>
        </p:spPr>
        <p:txBody>
          <a:bodyPr wrap="none" rtlCol="0">
            <a:spAutoFit/>
          </a:bodyPr>
          <a:lstStyle/>
          <a:p>
            <a:r>
              <a:rPr kumimoji="1" lang="en-US" altLang="ja-JP" sz="700" dirty="0"/>
              <a:t>11.</a:t>
            </a:r>
            <a:r>
              <a:rPr kumimoji="1" lang="ja-JP" altLang="en-US" sz="700" dirty="0"/>
              <a:t>支援兵器アイコン</a:t>
            </a:r>
            <a:endParaRPr kumimoji="1" lang="en-US" altLang="ja-JP" sz="700" dirty="0"/>
          </a:p>
        </p:txBody>
      </p:sp>
      <p:cxnSp>
        <p:nvCxnSpPr>
          <p:cNvPr id="135" name="直線コネクタ 134">
            <a:extLst>
              <a:ext uri="{FF2B5EF4-FFF2-40B4-BE49-F238E27FC236}">
                <a16:creationId xmlns:a16="http://schemas.microsoft.com/office/drawing/2014/main" id="{D7A67784-99AE-4198-9420-9D26EBC8519A}"/>
              </a:ext>
            </a:extLst>
          </p:cNvPr>
          <p:cNvCxnSpPr>
            <a:cxnSpLocks/>
            <a:endCxn id="136"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81AC305-D6ED-43E3-AB50-0212AE4FD7D9}"/>
              </a:ext>
            </a:extLst>
          </p:cNvPr>
          <p:cNvSpPr txBox="1"/>
          <p:nvPr/>
        </p:nvSpPr>
        <p:spPr>
          <a:xfrm>
            <a:off x="2959706" y="4086369"/>
            <a:ext cx="938077" cy="200055"/>
          </a:xfrm>
          <a:prstGeom prst="rect">
            <a:avLst/>
          </a:prstGeom>
          <a:noFill/>
        </p:spPr>
        <p:txBody>
          <a:bodyPr wrap="none" rtlCol="0">
            <a:spAutoFit/>
          </a:bodyPr>
          <a:lstStyle/>
          <a:p>
            <a:r>
              <a:rPr kumimoji="1" lang="en-US" altLang="ja-JP" sz="700" dirty="0"/>
              <a:t>12.</a:t>
            </a:r>
            <a:r>
              <a:rPr kumimoji="1" lang="ja-JP" altLang="en-US" sz="700" dirty="0"/>
              <a:t>搭乗員アイコン</a:t>
            </a:r>
            <a:endParaRPr kumimoji="1" lang="en-US" altLang="ja-JP" sz="700" dirty="0"/>
          </a:p>
        </p:txBody>
      </p:sp>
      <p:cxnSp>
        <p:nvCxnSpPr>
          <p:cNvPr id="137" name="直線コネクタ 136">
            <a:extLst>
              <a:ext uri="{FF2B5EF4-FFF2-40B4-BE49-F238E27FC236}">
                <a16:creationId xmlns:a16="http://schemas.microsoft.com/office/drawing/2014/main" id="{D23578CF-F911-420C-A74E-A069F2A4A99E}"/>
              </a:ext>
            </a:extLst>
          </p:cNvPr>
          <p:cNvCxnSpPr>
            <a:cxnSpLocks/>
            <a:endCxn id="115"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8" name="テキスト ボックス 137">
            <a:extLst>
              <a:ext uri="{FF2B5EF4-FFF2-40B4-BE49-F238E27FC236}">
                <a16:creationId xmlns:a16="http://schemas.microsoft.com/office/drawing/2014/main" id="{23422CC2-1F3E-4046-80D8-941B90475D0B}"/>
              </a:ext>
            </a:extLst>
          </p:cNvPr>
          <p:cNvSpPr txBox="1"/>
          <p:nvPr/>
        </p:nvSpPr>
        <p:spPr>
          <a:xfrm>
            <a:off x="2959706" y="2943666"/>
            <a:ext cx="938077" cy="200055"/>
          </a:xfrm>
          <a:prstGeom prst="rect">
            <a:avLst/>
          </a:prstGeom>
          <a:noFill/>
        </p:spPr>
        <p:txBody>
          <a:bodyPr wrap="none" rtlCol="0">
            <a:spAutoFit/>
          </a:bodyPr>
          <a:lstStyle/>
          <a:p>
            <a:r>
              <a:rPr kumimoji="1" lang="en-US" altLang="ja-JP" sz="700" dirty="0"/>
              <a:t>07.</a:t>
            </a:r>
            <a:r>
              <a:rPr kumimoji="1" lang="ja-JP" altLang="en-US" sz="700" dirty="0"/>
              <a:t>カードアイコン</a:t>
            </a:r>
            <a:endParaRPr kumimoji="1" lang="en-US" altLang="ja-JP" sz="700" dirty="0"/>
          </a:p>
        </p:txBody>
      </p:sp>
      <p:sp>
        <p:nvSpPr>
          <p:cNvPr id="139" name="テキスト ボックス 138">
            <a:extLst>
              <a:ext uri="{FF2B5EF4-FFF2-40B4-BE49-F238E27FC236}">
                <a16:creationId xmlns:a16="http://schemas.microsoft.com/office/drawing/2014/main" id="{2A120F3F-4B4D-41CF-9EA8-2098987ED2C2}"/>
              </a:ext>
            </a:extLst>
          </p:cNvPr>
          <p:cNvSpPr txBox="1"/>
          <p:nvPr/>
        </p:nvSpPr>
        <p:spPr>
          <a:xfrm>
            <a:off x="2959706" y="4427015"/>
            <a:ext cx="1337226" cy="200055"/>
          </a:xfrm>
          <a:prstGeom prst="rect">
            <a:avLst/>
          </a:prstGeom>
          <a:noFill/>
        </p:spPr>
        <p:txBody>
          <a:bodyPr wrap="none" rtlCol="0">
            <a:spAutoFit/>
          </a:bodyPr>
          <a:lstStyle/>
          <a:p>
            <a:r>
              <a:rPr kumimoji="1" lang="en-US" altLang="ja-JP" sz="700" dirty="0"/>
              <a:t>13.</a:t>
            </a:r>
            <a:r>
              <a:rPr kumimoji="1" lang="ja-JP" altLang="en-US" sz="700" dirty="0"/>
              <a:t>支援兵器カードアイコン</a:t>
            </a:r>
            <a:endParaRPr kumimoji="1" lang="en-US" altLang="ja-JP" sz="700" dirty="0"/>
          </a:p>
        </p:txBody>
      </p:sp>
      <p:sp>
        <p:nvSpPr>
          <p:cNvPr id="140" name="テキスト ボックス 139">
            <a:extLst>
              <a:ext uri="{FF2B5EF4-FFF2-40B4-BE49-F238E27FC236}">
                <a16:creationId xmlns:a16="http://schemas.microsoft.com/office/drawing/2014/main" id="{1C4DF3B7-907D-4767-8DDF-D1FB2EC3A15B}"/>
              </a:ext>
            </a:extLst>
          </p:cNvPr>
          <p:cNvSpPr txBox="1"/>
          <p:nvPr/>
        </p:nvSpPr>
        <p:spPr>
          <a:xfrm>
            <a:off x="2959706" y="4705726"/>
            <a:ext cx="848309" cy="200055"/>
          </a:xfrm>
          <a:prstGeom prst="rect">
            <a:avLst/>
          </a:prstGeom>
          <a:noFill/>
        </p:spPr>
        <p:txBody>
          <a:bodyPr wrap="none" rtlCol="0">
            <a:spAutoFit/>
          </a:bodyPr>
          <a:lstStyle/>
          <a:p>
            <a:r>
              <a:rPr kumimoji="1" lang="en-US" altLang="ja-JP" sz="700" dirty="0"/>
              <a:t>14.</a:t>
            </a:r>
            <a:r>
              <a:rPr kumimoji="1" lang="ja-JP" altLang="en-US" sz="700" dirty="0"/>
              <a:t>支援兵器情報</a:t>
            </a:r>
            <a:endParaRPr kumimoji="1" lang="en-US" altLang="ja-JP" sz="700" dirty="0"/>
          </a:p>
        </p:txBody>
      </p:sp>
      <p:cxnSp>
        <p:nvCxnSpPr>
          <p:cNvPr id="141" name="直線コネクタ 140">
            <a:extLst>
              <a:ext uri="{FF2B5EF4-FFF2-40B4-BE49-F238E27FC236}">
                <a16:creationId xmlns:a16="http://schemas.microsoft.com/office/drawing/2014/main" id="{90BF686F-CC2D-43EF-ADDF-EE4B83DBDC2F}"/>
              </a:ext>
            </a:extLst>
          </p:cNvPr>
          <p:cNvCxnSpPr>
            <a:cxnSpLocks/>
            <a:endCxn id="139"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DE1A86F-E21B-4301-BC85-6C3C320A4C9A}"/>
              </a:ext>
            </a:extLst>
          </p:cNvPr>
          <p:cNvCxnSpPr>
            <a:cxnSpLocks/>
            <a:endCxn id="140"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AD7B4F44-70FB-45F8-B398-D9F46CA596F8}"/>
              </a:ext>
            </a:extLst>
          </p:cNvPr>
          <p:cNvSpPr txBox="1"/>
          <p:nvPr/>
        </p:nvSpPr>
        <p:spPr>
          <a:xfrm>
            <a:off x="2959706" y="3638030"/>
            <a:ext cx="848309" cy="200055"/>
          </a:xfrm>
          <a:prstGeom prst="rect">
            <a:avLst/>
          </a:prstGeom>
          <a:noFill/>
        </p:spPr>
        <p:txBody>
          <a:bodyPr wrap="none" rtlCol="0">
            <a:spAutoFit/>
          </a:bodyPr>
          <a:lstStyle/>
          <a:p>
            <a:r>
              <a:rPr kumimoji="1" lang="en-US" altLang="ja-JP" sz="700" dirty="0"/>
              <a:t>10.</a:t>
            </a:r>
            <a:r>
              <a:rPr kumimoji="1" lang="ja-JP" altLang="en-US" sz="700" dirty="0"/>
              <a:t>コピーボタン</a:t>
            </a:r>
            <a:endParaRPr kumimoji="1" lang="en-US" altLang="ja-JP" sz="700" dirty="0"/>
          </a:p>
        </p:txBody>
      </p:sp>
      <p:cxnSp>
        <p:nvCxnSpPr>
          <p:cNvPr id="144" name="直線コネクタ 143">
            <a:extLst>
              <a:ext uri="{FF2B5EF4-FFF2-40B4-BE49-F238E27FC236}">
                <a16:creationId xmlns:a16="http://schemas.microsoft.com/office/drawing/2014/main" id="{859BF73A-923D-4A9A-A25F-3936D1D52E22}"/>
              </a:ext>
            </a:extLst>
          </p:cNvPr>
          <p:cNvCxnSpPr>
            <a:cxnSpLocks/>
            <a:endCxn id="143"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7740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763F1C-4B40-44E0-BB8C-43264326B560}">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0296febf-2773-4faf-ae76-6dee2362d0db"/>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7F22101-3FD7-4A7A-87C2-74128EB82BC7}">
  <ds:schemaRefs>
    <ds:schemaRef ds:uri="http://schemas.microsoft.com/sharepoint/v3/contenttype/forms"/>
  </ds:schemaRefs>
</ds:datastoreItem>
</file>

<file path=customXml/itemProps3.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342</TotalTime>
  <Words>5691</Words>
  <Application>Microsoft Office PowerPoint</Application>
  <PresentationFormat>画面に合わせる (4:3)</PresentationFormat>
  <Paragraphs>918</Paragraphs>
  <Slides>30</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30</vt:i4>
      </vt:variant>
    </vt:vector>
  </HeadingPairs>
  <TitlesOfParts>
    <vt:vector size="36" baseType="lpstr">
      <vt:lpstr>Century Gothic</vt:lpstr>
      <vt:lpstr>Arial</vt:lpstr>
      <vt:lpstr>メイリオ</vt:lpstr>
      <vt:lpstr>游ゴシック</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1</cp:revision>
  <dcterms:created xsi:type="dcterms:W3CDTF">2019-06-27T02:30:15Z</dcterms:created>
  <dcterms:modified xsi:type="dcterms:W3CDTF">2019-12-27T03:07:40Z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